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39.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821A2369-DD48-4F82-8262-8D9BBA2F5C32}" type="datetimeFigureOut">
              <a:rPr lang="ru-RU" smtClean="0"/>
              <a:t>06.11.2021</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F41AEEC1-1556-4CD3-9E11-55ED99B226A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1A2369-DD48-4F82-8262-8D9BBA2F5C32}" type="datetimeFigureOut">
              <a:rPr lang="ru-RU" smtClean="0"/>
              <a:t>06.11.2021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1A2369-DD48-4F82-8262-8D9BBA2F5C32}" type="datetimeFigureOut">
              <a:rPr lang="ru-RU" smtClean="0"/>
              <a:t>06.11.2021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821A2369-DD48-4F82-8262-8D9BBA2F5C32}" type="datetimeFigureOut">
              <a:rPr lang="ru-RU" smtClean="0"/>
              <a:t>06.11.2021</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F41AEEC1-1556-4CD3-9E11-55ED99B226A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821A2369-DD48-4F82-8262-8D9BBA2F5C32}" type="datetimeFigureOut">
              <a:rPr lang="ru-RU" smtClean="0"/>
              <a:t>06.11.2021</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F41AEEC1-1556-4CD3-9E11-55ED99B226AD}"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821A2369-DD48-4F82-8262-8D9BBA2F5C32}" type="datetimeFigureOut">
              <a:rPr lang="ru-RU" smtClean="0"/>
              <a:t>06.11.2021</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821A2369-DD48-4F82-8262-8D9BBA2F5C32}" type="datetimeFigureOut">
              <a:rPr lang="ru-RU" smtClean="0"/>
              <a:t>06.11.2021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F41AEEC1-1556-4CD3-9E11-55ED99B226AD}"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821A2369-DD48-4F82-8262-8D9BBA2F5C32}" type="datetimeFigureOut">
              <a:rPr lang="ru-RU" smtClean="0"/>
              <a:t>06.11.2021</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821A2369-DD48-4F82-8262-8D9BBA2F5C32}" type="datetimeFigureOut">
              <a:rPr lang="ru-RU" smtClean="0"/>
              <a:t>06.11.2021</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821A2369-DD48-4F82-8262-8D9BBA2F5C32}" type="datetimeFigureOut">
              <a:rPr lang="ru-RU" smtClean="0"/>
              <a:t>06.11.2021</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1AEEC1-1556-4CD3-9E11-55ED99B226A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821A2369-DD48-4F82-8262-8D9BBA2F5C32}" type="datetimeFigureOut">
              <a:rPr lang="ru-RU" smtClean="0"/>
              <a:t>06.11.2021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41AEEC1-1556-4CD3-9E11-55ED99B226AD}"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21A2369-DD48-4F82-8262-8D9BBA2F5C32}" type="datetimeFigureOut">
              <a:rPr lang="ru-RU" smtClean="0"/>
              <a:t>06.11.2021</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41AEEC1-1556-4CD3-9E11-55ED99B226AD}"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980728"/>
            <a:ext cx="8458200" cy="1222375"/>
          </a:xfrm>
        </p:spPr>
        <p:txBody>
          <a:bodyPr>
            <a:normAutofit fontScale="90000"/>
          </a:bodyPr>
          <a:lstStyle/>
          <a:p>
            <a:pPr algn="ctr">
              <a:tabLst>
                <a:tab pos="2417763" algn="l"/>
              </a:tabLst>
            </a:pPr>
            <a:r>
              <a:rPr lang="en-US"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Recovery and improvement </a:t>
            </a:r>
            <a:r>
              <a:rPr lang="en-US" b="1" dirty="0" smtClean="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of athletes</a:t>
            </a:r>
            <a:r>
              <a:rPr lang="en-US"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
            </a:r>
            <a:br>
              <a:rPr lang="en-US"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br>
            <a:r>
              <a:rPr lang="en-US" b="1" dirty="0">
                <a:ln w="1905"/>
                <a:solidFill>
                  <a:srgbClr val="C00000"/>
                </a:solidFill>
                <a:effectLst>
                  <a:innerShdw blurRad="69850" dist="43180" dir="5400000">
                    <a:srgbClr val="000000">
                      <a:alpha val="65000"/>
                    </a:srgbClr>
                  </a:innerShdw>
                </a:effectLst>
                <a:latin typeface="Times New Roman" pitchFamily="18" charset="0"/>
                <a:cs typeface="Times New Roman" pitchFamily="18" charset="0"/>
              </a:rPr>
              <a:t>performance</a:t>
            </a:r>
            <a:endParaRPr lang="ru-RU" dirty="0">
              <a:solidFill>
                <a:srgbClr val="C00000"/>
              </a:solidFill>
            </a:endParaRPr>
          </a:p>
        </p:txBody>
      </p:sp>
      <p:sp>
        <p:nvSpPr>
          <p:cNvPr id="3" name="Подзаголовок 2"/>
          <p:cNvSpPr>
            <a:spLocks noGrp="1"/>
          </p:cNvSpPr>
          <p:nvPr>
            <p:ph type="subTitle" idx="1"/>
          </p:nvPr>
        </p:nvSpPr>
        <p:spPr/>
        <p:txBody>
          <a:bodyPr>
            <a:noAutofit/>
          </a:bodyPr>
          <a:lstStyle/>
          <a:p>
            <a:pPr algn="ctr"/>
            <a:r>
              <a:rPr lang="en-US" sz="2800" b="1" dirty="0" smtClean="0">
                <a:solidFill>
                  <a:schemeClr val="tx1"/>
                </a:solidFill>
                <a:effectLst>
                  <a:outerShdw blurRad="38100" dist="38100" dir="2700000" algn="tl">
                    <a:srgbClr val="000000">
                      <a:alpha val="43137"/>
                    </a:srgbClr>
                  </a:outerShdw>
                </a:effectLst>
              </a:rPr>
              <a:t>Lection 2</a:t>
            </a:r>
            <a:r>
              <a:rPr lang="ru-RU" sz="2800" b="1" dirty="0" smtClean="0">
                <a:solidFill>
                  <a:schemeClr val="tx1"/>
                </a:solidFill>
                <a:effectLst>
                  <a:outerShdw blurRad="38100" dist="38100" dir="2700000" algn="tl">
                    <a:srgbClr val="000000">
                      <a:alpha val="43137"/>
                    </a:srgbClr>
                  </a:outerShdw>
                </a:effectLst>
              </a:rPr>
              <a:t>: </a:t>
            </a:r>
            <a:r>
              <a:rPr lang="ru-RU" sz="2800" b="1" dirty="0">
                <a:solidFill>
                  <a:schemeClr val="tx1"/>
                </a:solidFill>
                <a:effectLst>
                  <a:outerShdw blurRad="38100" dist="38100" dir="2700000" algn="tl">
                    <a:srgbClr val="000000">
                      <a:alpha val="43137"/>
                    </a:srgbClr>
                  </a:outerShdw>
                </a:effectLst>
              </a:rPr>
              <a:t>С</a:t>
            </a:r>
            <a:r>
              <a:rPr lang="en-US" sz="2800" b="1" dirty="0" err="1" smtClean="0">
                <a:solidFill>
                  <a:schemeClr val="tx1"/>
                </a:solidFill>
                <a:effectLst>
                  <a:outerShdw blurRad="38100" dist="38100" dir="2700000" algn="tl">
                    <a:srgbClr val="000000">
                      <a:alpha val="43137"/>
                    </a:srgbClr>
                  </a:outerShdw>
                </a:effectLst>
              </a:rPr>
              <a:t>haracteristics</a:t>
            </a:r>
            <a:r>
              <a:rPr lang="en-US" sz="2800" b="1" dirty="0" smtClean="0">
                <a:solidFill>
                  <a:schemeClr val="tx1"/>
                </a:solidFill>
                <a:effectLst>
                  <a:outerShdw blurRad="38100" dist="38100" dir="2700000" algn="tl">
                    <a:srgbClr val="000000">
                      <a:alpha val="43137"/>
                    </a:srgbClr>
                  </a:outerShdw>
                </a:effectLst>
              </a:rPr>
              <a:t> of fatigue and recovery processes in the system</a:t>
            </a:r>
            <a:r>
              <a:rPr lang="ru-RU" sz="2800" b="1" dirty="0" smtClean="0">
                <a:solidFill>
                  <a:schemeClr val="tx1"/>
                </a:solidFill>
                <a:effectLst>
                  <a:outerShdw blurRad="38100" dist="38100" dir="2700000" algn="tl">
                    <a:srgbClr val="000000">
                      <a:alpha val="43137"/>
                    </a:srgbClr>
                  </a:outerShdw>
                </a:effectLst>
              </a:rPr>
              <a:t> </a:t>
            </a:r>
            <a:r>
              <a:rPr lang="en-US" sz="2800" b="1" dirty="0" smtClean="0">
                <a:solidFill>
                  <a:schemeClr val="tx1"/>
                </a:solidFill>
                <a:effectLst>
                  <a:outerShdw blurRad="38100" dist="38100" dir="2700000" algn="tl">
                    <a:srgbClr val="000000">
                      <a:alpha val="43137"/>
                    </a:srgbClr>
                  </a:outerShdw>
                </a:effectLst>
              </a:rPr>
              <a:t>sports training</a:t>
            </a:r>
            <a:endParaRPr lang="ru-RU"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6074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effectLst>
                  <a:outerShdw blurRad="38100" dist="38100" dir="2700000" algn="tl">
                    <a:srgbClr val="000000">
                      <a:alpha val="43137"/>
                    </a:srgbClr>
                  </a:outerShdw>
                  <a:reflection blurRad="12700" stA="48000" endA="300" endPos="55000" dir="5400000" sy="-90000" algn="bl" rotWithShape="0"/>
                </a:effectLst>
              </a:rPr>
              <a:t>brief conclusion</a:t>
            </a:r>
            <a:endParaRPr lang="ru-RU" dirty="0"/>
          </a:p>
        </p:txBody>
      </p:sp>
      <p:sp>
        <p:nvSpPr>
          <p:cNvPr id="3" name="Объект 2"/>
          <p:cNvSpPr>
            <a:spLocks noGrp="1"/>
          </p:cNvSpPr>
          <p:nvPr>
            <p:ph idx="1"/>
          </p:nvPr>
        </p:nvSpPr>
        <p:spPr/>
        <p:txBody>
          <a:bodyPr>
            <a:normAutofit/>
          </a:bodyPr>
          <a:lstStyle/>
          <a:p>
            <a:pPr algn="just"/>
            <a:r>
              <a:rPr lang="en-US" sz="3600" dirty="0">
                <a:solidFill>
                  <a:schemeClr val="tx1"/>
                </a:solidFill>
                <a:effectLst>
                  <a:outerShdw blurRad="38100" dist="38100" dir="2700000" algn="tl">
                    <a:srgbClr val="000000">
                      <a:alpha val="43137"/>
                    </a:srgbClr>
                  </a:outerShdw>
                </a:effectLst>
              </a:rPr>
              <a:t>T</a:t>
            </a:r>
            <a:r>
              <a:rPr lang="en-US" sz="3600" dirty="0" smtClean="0">
                <a:solidFill>
                  <a:schemeClr val="tx1"/>
                </a:solidFill>
                <a:effectLst>
                  <a:outerShdw blurRad="38100" dist="38100" dir="2700000" algn="tl">
                    <a:srgbClr val="000000">
                      <a:alpha val="43137"/>
                    </a:srgbClr>
                  </a:outerShdw>
                </a:effectLst>
              </a:rPr>
              <a:t>he </a:t>
            </a:r>
            <a:r>
              <a:rPr lang="en-US" sz="3600" dirty="0">
                <a:solidFill>
                  <a:schemeClr val="tx1"/>
                </a:solidFill>
                <a:effectLst>
                  <a:outerShdw blurRad="38100" dist="38100" dir="2700000" algn="tl">
                    <a:srgbClr val="000000">
                      <a:alpha val="43137"/>
                    </a:srgbClr>
                  </a:outerShdw>
                </a:effectLst>
              </a:rPr>
              <a:t>localization of fatigue is understood as those functional changes in the activity of the leading systems that cause the </a:t>
            </a:r>
            <a:r>
              <a:rPr lang="en-US" sz="3600" dirty="0" smtClean="0">
                <a:solidFill>
                  <a:schemeClr val="tx1"/>
                </a:solidFill>
                <a:effectLst>
                  <a:outerShdw blurRad="38100" dist="38100" dir="2700000" algn="tl">
                    <a:srgbClr val="000000">
                      <a:alpha val="43137"/>
                    </a:srgbClr>
                  </a:outerShdw>
                </a:effectLst>
              </a:rPr>
              <a:t>fatigue</a:t>
            </a:r>
            <a:endParaRPr lang="ru-RU" sz="36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4363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75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75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solidFill>
                  <a:schemeClr val="tx1"/>
                </a:solidFill>
              </a:rPr>
              <a:t>Another brief conclusion</a:t>
            </a:r>
            <a:endParaRPr lang="ru-RU" dirty="0">
              <a:solidFill>
                <a:schemeClr val="tx1"/>
              </a:solidFill>
            </a:endParaRPr>
          </a:p>
        </p:txBody>
      </p:sp>
      <p:sp>
        <p:nvSpPr>
          <p:cNvPr id="3" name="Объект 2"/>
          <p:cNvSpPr>
            <a:spLocks noGrp="1"/>
          </p:cNvSpPr>
          <p:nvPr>
            <p:ph idx="1"/>
          </p:nvPr>
        </p:nvSpPr>
        <p:spPr>
          <a:xfrm>
            <a:off x="304800" y="1554163"/>
            <a:ext cx="8686800" cy="578694"/>
          </a:xfrm>
        </p:spPr>
        <p:style>
          <a:lnRef idx="1">
            <a:schemeClr val="accent1"/>
          </a:lnRef>
          <a:fillRef idx="3">
            <a:schemeClr val="accent1"/>
          </a:fillRef>
          <a:effectRef idx="2">
            <a:schemeClr val="accent1"/>
          </a:effectRef>
          <a:fontRef idx="minor">
            <a:schemeClr val="lt1"/>
          </a:fontRef>
        </p:style>
        <p:txBody>
          <a:bodyPr>
            <a:normAutofit lnSpcReduction="10000"/>
          </a:bodyPr>
          <a:lstStyle/>
          <a:p>
            <a:pPr marL="0" indent="0" algn="ctr">
              <a:buNone/>
            </a:pPr>
            <a:r>
              <a:rPr lang="en-US" b="1" dirty="0">
                <a:solidFill>
                  <a:schemeClr val="tx1"/>
                </a:solidFill>
                <a:effectLst>
                  <a:outerShdw blurRad="38100" dist="38100" dir="2700000" algn="tl">
                    <a:srgbClr val="000000">
                      <a:alpha val="43137"/>
                    </a:srgbClr>
                  </a:outerShdw>
                </a:effectLst>
              </a:rPr>
              <a:t>The </a:t>
            </a:r>
            <a:r>
              <a:rPr lang="en-US" b="1" dirty="0" smtClean="0">
                <a:solidFill>
                  <a:schemeClr val="tx1"/>
                </a:solidFill>
                <a:effectLst>
                  <a:outerShdw blurRad="38100" dist="38100" dir="2700000" algn="tl">
                    <a:srgbClr val="000000">
                      <a:alpha val="43137"/>
                    </a:srgbClr>
                  </a:outerShdw>
                </a:effectLst>
              </a:rPr>
              <a:t>another </a:t>
            </a:r>
            <a:r>
              <a:rPr lang="en-US" b="1" dirty="0">
                <a:solidFill>
                  <a:schemeClr val="tx1"/>
                </a:solidFill>
                <a:effectLst>
                  <a:outerShdw blurRad="38100" dist="38100" dir="2700000" algn="tl">
                    <a:srgbClr val="000000">
                      <a:alpha val="43137"/>
                    </a:srgbClr>
                  </a:outerShdw>
                </a:effectLst>
              </a:rPr>
              <a:t>systems that cause the fatigue</a:t>
            </a:r>
            <a:endParaRPr lang="ru-RU" b="1" dirty="0">
              <a:solidFill>
                <a:schemeClr val="tx1"/>
              </a:solidFill>
              <a:effectLst>
                <a:outerShdw blurRad="38100" dist="38100" dir="2700000" algn="tl">
                  <a:srgbClr val="000000">
                    <a:alpha val="43137"/>
                  </a:srgbClr>
                </a:outerShdw>
              </a:effectLst>
            </a:endParaRPr>
          </a:p>
        </p:txBody>
      </p:sp>
      <p:sp>
        <p:nvSpPr>
          <p:cNvPr id="8" name="Стрелка вниз 7"/>
          <p:cNvSpPr/>
          <p:nvPr/>
        </p:nvSpPr>
        <p:spPr>
          <a:xfrm>
            <a:off x="1547664" y="2601680"/>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6876256" y="2636912"/>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719572" y="3297200"/>
            <a:ext cx="2376264" cy="1077218"/>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US" sz="3200" b="1" dirty="0" smtClean="0">
                <a:solidFill>
                  <a:schemeClr val="tx1"/>
                </a:solidFill>
                <a:effectLst>
                  <a:outerShdw blurRad="38100" dist="38100" dir="2700000" algn="tl">
                    <a:srgbClr val="000000">
                      <a:alpha val="43137"/>
                    </a:srgbClr>
                  </a:outerShdw>
                </a:effectLst>
              </a:rPr>
              <a:t>Vegetative </a:t>
            </a:r>
            <a:r>
              <a:rPr lang="en-US" sz="3200" b="1" dirty="0">
                <a:solidFill>
                  <a:schemeClr val="tx1"/>
                </a:solidFill>
                <a:effectLst>
                  <a:outerShdw blurRad="38100" dist="38100" dir="2700000" algn="tl">
                    <a:srgbClr val="000000">
                      <a:alpha val="43137"/>
                    </a:srgbClr>
                  </a:outerShdw>
                </a:effectLst>
              </a:rPr>
              <a:t>system</a:t>
            </a:r>
            <a:endParaRPr lang="ru-RU" sz="3200" b="1" dirty="0">
              <a:solidFill>
                <a:schemeClr val="tx1"/>
              </a:solidFill>
              <a:effectLst>
                <a:outerShdw blurRad="38100" dist="38100" dir="2700000" algn="tl">
                  <a:srgbClr val="000000">
                    <a:alpha val="43137"/>
                  </a:srgbClr>
                </a:outerShdw>
              </a:effectLst>
            </a:endParaRPr>
          </a:p>
        </p:txBody>
      </p:sp>
      <p:sp>
        <p:nvSpPr>
          <p:cNvPr id="11" name="Прямоугольник 10"/>
          <p:cNvSpPr/>
          <p:nvPr/>
        </p:nvSpPr>
        <p:spPr>
          <a:xfrm>
            <a:off x="6277539" y="3297200"/>
            <a:ext cx="2082621" cy="1077218"/>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en-US" dirty="0">
                <a:solidFill>
                  <a:schemeClr val="tx1"/>
                </a:solidFill>
                <a:effectLst>
                  <a:outerShdw blurRad="38100" dist="38100" dir="2700000" algn="tl">
                    <a:srgbClr val="000000">
                      <a:alpha val="43137"/>
                    </a:srgbClr>
                  </a:outerShdw>
                </a:effectLst>
              </a:rPr>
              <a:t> </a:t>
            </a:r>
            <a:r>
              <a:rPr lang="en-US" sz="3200" b="1" dirty="0" smtClean="0">
                <a:solidFill>
                  <a:schemeClr val="tx1"/>
                </a:solidFill>
                <a:effectLst>
                  <a:outerShdw blurRad="38100" dist="38100" dir="2700000" algn="tl">
                    <a:srgbClr val="000000">
                      <a:alpha val="43137"/>
                    </a:srgbClr>
                  </a:outerShdw>
                </a:effectLst>
              </a:rPr>
              <a:t>Endocrine </a:t>
            </a:r>
          </a:p>
          <a:p>
            <a:pPr algn="ctr"/>
            <a:r>
              <a:rPr lang="en-US" sz="3200" b="1" dirty="0" smtClean="0">
                <a:solidFill>
                  <a:schemeClr val="tx1"/>
                </a:solidFill>
                <a:effectLst>
                  <a:outerShdw blurRad="38100" dist="38100" dir="2700000" algn="tl">
                    <a:srgbClr val="000000">
                      <a:alpha val="43137"/>
                    </a:srgbClr>
                  </a:outerShdw>
                </a:effectLst>
              </a:rPr>
              <a:t>glands</a:t>
            </a:r>
            <a:endParaRPr lang="ru-RU" sz="3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09389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par>
                          <p:cTn id="20" fill="hold">
                            <p:stCondLst>
                              <p:cond delay="1000"/>
                            </p:stCondLst>
                            <p:childTnLst>
                              <p:par>
                                <p:cTn id="21" presetID="2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686800" cy="2376264"/>
          </a:xfrm>
        </p:spPr>
        <p:style>
          <a:lnRef idx="1">
            <a:schemeClr val="accent1"/>
          </a:lnRef>
          <a:fillRef idx="3">
            <a:schemeClr val="accent1"/>
          </a:fillRef>
          <a:effectRef idx="2">
            <a:schemeClr val="accent1"/>
          </a:effectRef>
          <a:fontRef idx="minor">
            <a:schemeClr val="lt1"/>
          </a:fontRef>
        </p:style>
        <p:txBody>
          <a:bodyPr>
            <a:normAutofit/>
          </a:bodyPr>
          <a:lstStyle/>
          <a:p>
            <a:pPr algn="just"/>
            <a:r>
              <a:rPr lang="en-US" sz="3600" dirty="0">
                <a:effectLst>
                  <a:outerShdw blurRad="38100" dist="38100" dir="2700000" algn="tl">
                    <a:srgbClr val="000000">
                      <a:alpha val="43137"/>
                    </a:srgbClr>
                  </a:outerShdw>
                </a:effectLst>
              </a:rPr>
              <a:t>In the process of fatigue development, there is a hidden (overcome) fatigue, in which high performance is kept, supported by will </a:t>
            </a:r>
            <a:r>
              <a:rPr lang="en-US" sz="3600" dirty="0" smtClean="0">
                <a:effectLst>
                  <a:outerShdw blurRad="38100" dist="38100" dir="2700000" algn="tl">
                    <a:srgbClr val="000000">
                      <a:alpha val="43137"/>
                    </a:srgbClr>
                  </a:outerShdw>
                </a:effectLst>
              </a:rPr>
              <a:t>effort</a:t>
            </a:r>
            <a:endParaRPr lang="ru-RU" sz="3600" dirty="0">
              <a:effectLst>
                <a:outerShdw blurRad="38100" dist="38100" dir="2700000" algn="tl">
                  <a:srgbClr val="000000">
                    <a:alpha val="43137"/>
                  </a:srgbClr>
                </a:outerShdw>
              </a:effectLst>
            </a:endParaRPr>
          </a:p>
        </p:txBody>
      </p:sp>
      <p:sp>
        <p:nvSpPr>
          <p:cNvPr id="4" name="Прямоугольник 3"/>
          <p:cNvSpPr/>
          <p:nvPr/>
        </p:nvSpPr>
        <p:spPr>
          <a:xfrm>
            <a:off x="1691680" y="2864692"/>
            <a:ext cx="4519270" cy="646331"/>
          </a:xfrm>
          <a:prstGeom prst="rect">
            <a:avLst/>
          </a:prstGeom>
        </p:spPr>
        <p:txBody>
          <a:bodyPr wrap="square">
            <a:spAutoFit/>
          </a:bodyPr>
          <a:lstStyle/>
          <a:p>
            <a:pPr algn="ctr"/>
            <a:r>
              <a:rPr lang="en-US" sz="3600" b="1" dirty="0" smtClean="0">
                <a:effectLst>
                  <a:outerShdw blurRad="38100" dist="38100" dir="2700000" algn="tl">
                    <a:srgbClr val="000000">
                      <a:alpha val="43137"/>
                    </a:srgbClr>
                  </a:outerShdw>
                </a:effectLst>
              </a:rPr>
              <a:t>In </a:t>
            </a:r>
            <a:r>
              <a:rPr lang="en-US" sz="3600" b="1" dirty="0">
                <a:effectLst>
                  <a:outerShdw blurRad="38100" dist="38100" dir="2700000" algn="tl">
                    <a:srgbClr val="000000">
                      <a:alpha val="43137"/>
                    </a:srgbClr>
                  </a:outerShdw>
                </a:effectLst>
              </a:rPr>
              <a:t>this case</a:t>
            </a:r>
            <a:endParaRPr lang="ru-RU" sz="3600" b="1" dirty="0">
              <a:effectLst>
                <a:outerShdw blurRad="38100" dist="38100" dir="2700000" algn="tl">
                  <a:srgbClr val="000000">
                    <a:alpha val="43137"/>
                  </a:srgbClr>
                </a:outerShdw>
              </a:effectLst>
            </a:endParaRPr>
          </a:p>
        </p:txBody>
      </p:sp>
      <p:sp>
        <p:nvSpPr>
          <p:cNvPr id="5" name="Прямоугольник 4"/>
          <p:cNvSpPr/>
          <p:nvPr/>
        </p:nvSpPr>
        <p:spPr>
          <a:xfrm>
            <a:off x="179512" y="3626472"/>
            <a:ext cx="8712968" cy="1200329"/>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en-US" sz="3600" dirty="0"/>
              <a:t>The efficiency of motor activity falls, the work is performed with high energy </a:t>
            </a:r>
            <a:r>
              <a:rPr lang="en-US" sz="3600" dirty="0" smtClean="0"/>
              <a:t>costs</a:t>
            </a:r>
            <a:endParaRPr lang="ru-RU" sz="3600" dirty="0"/>
          </a:p>
        </p:txBody>
      </p:sp>
    </p:spTree>
    <p:extLst>
      <p:ext uri="{BB962C8B-B14F-4D97-AF65-F5344CB8AC3E}">
        <p14:creationId xmlns:p14="http://schemas.microsoft.com/office/powerpoint/2010/main" val="20674763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2000" fill="hold"/>
                                        <p:tgtEl>
                                          <p:spTgt spid="4"/>
                                        </p:tgtEl>
                                        <p:attrNameLst>
                                          <p:attrName>ppt_x</p:attrName>
                                        </p:attrNameLst>
                                      </p:cBhvr>
                                      <p:tavLst>
                                        <p:tav tm="0">
                                          <p:val>
                                            <p:strVal val="#ppt_x"/>
                                          </p:val>
                                        </p:tav>
                                        <p:tav tm="100000">
                                          <p:val>
                                            <p:strVal val="#ppt_x"/>
                                          </p:val>
                                        </p:tav>
                                      </p:tavLst>
                                    </p:anim>
                                    <p:anim calcmode="lin" valueType="num">
                                      <p:cBhvr additive="base">
                                        <p:cTn id="16"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686800" cy="838200"/>
          </a:xfrm>
        </p:spPr>
        <p:txBody>
          <a:bodyPr>
            <a:normAutofit fontScale="90000"/>
          </a:bodyPr>
          <a:lstStyle/>
          <a:p>
            <a:pPr algn="ctr"/>
            <a:r>
              <a:rPr lang="en-US" dirty="0"/>
              <a:t>Classification of clinical symptoms of fatigue</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688401451"/>
              </p:ext>
            </p:extLst>
          </p:nvPr>
        </p:nvGraphicFramePr>
        <p:xfrm>
          <a:off x="323527" y="1124744"/>
          <a:ext cx="8568953" cy="5615528"/>
        </p:xfrm>
        <a:graphic>
          <a:graphicData uri="http://schemas.openxmlformats.org/drawingml/2006/table">
            <a:tbl>
              <a:tblPr firstRow="1" bandRow="1">
                <a:tableStyleId>{5C22544A-7EE6-4342-B048-85BDC9FD1C3A}</a:tableStyleId>
              </a:tblPr>
              <a:tblGrid>
                <a:gridCol w="1297034"/>
                <a:gridCol w="3311479"/>
                <a:gridCol w="3960440"/>
              </a:tblGrid>
              <a:tr h="754322">
                <a:tc>
                  <a:txBody>
                    <a:bodyPr/>
                    <a:lstStyle/>
                    <a:p>
                      <a:pPr algn="ctr"/>
                      <a:r>
                        <a:rPr lang="en-US" sz="2800" dirty="0" smtClean="0"/>
                        <a:t>Types </a:t>
                      </a:r>
                      <a:endParaRPr lang="ru-RU" sz="2800" dirty="0"/>
                    </a:p>
                  </a:txBody>
                  <a:tcPr/>
                </a:tc>
                <a:tc>
                  <a:txBody>
                    <a:bodyPr/>
                    <a:lstStyle/>
                    <a:p>
                      <a:pPr algn="ctr"/>
                      <a:r>
                        <a:rPr lang="en-US" sz="2800" dirty="0" smtClean="0"/>
                        <a:t>Manifestation of fatigue</a:t>
                      </a:r>
                      <a:endParaRPr lang="ru-RU" sz="2800" dirty="0"/>
                    </a:p>
                  </a:txBody>
                  <a:tcPr/>
                </a:tc>
                <a:tc>
                  <a:txBody>
                    <a:bodyPr/>
                    <a:lstStyle/>
                    <a:p>
                      <a:pPr algn="ctr"/>
                      <a:r>
                        <a:rPr lang="en-US" sz="2800" dirty="0" smtClean="0"/>
                        <a:t>Athlete's condition</a:t>
                      </a:r>
                      <a:endParaRPr lang="ru-RU" sz="2800" dirty="0"/>
                    </a:p>
                  </a:txBody>
                  <a:tcPr/>
                </a:tc>
              </a:tr>
              <a:tr h="1287368">
                <a:tc>
                  <a:txBody>
                    <a:bodyPr/>
                    <a:lstStyle/>
                    <a:p>
                      <a:pPr algn="just"/>
                      <a:r>
                        <a:rPr lang="en-US" sz="1800" b="0" dirty="0" smtClean="0">
                          <a:solidFill>
                            <a:srgbClr val="FF0000"/>
                          </a:solidFill>
                          <a:effectLst/>
                          <a:latin typeface="+mj-lt"/>
                        </a:rPr>
                        <a:t>Slight fatigue</a:t>
                      </a:r>
                      <a:endParaRPr lang="ru-RU" sz="1800" b="0" dirty="0">
                        <a:solidFill>
                          <a:srgbClr val="FF0000"/>
                        </a:solidFill>
                        <a:effectLst/>
                        <a:latin typeface="+mj-lt"/>
                      </a:endParaRPr>
                    </a:p>
                  </a:txBody>
                  <a:tcPr/>
                </a:tc>
                <a:tc>
                  <a:txBody>
                    <a:bodyPr/>
                    <a:lstStyle/>
                    <a:p>
                      <a:pPr algn="just"/>
                      <a:r>
                        <a:rPr lang="en-US" sz="1800" b="1" dirty="0" smtClean="0">
                          <a:solidFill>
                            <a:srgbClr val="FF0000"/>
                          </a:solidFill>
                        </a:rPr>
                        <a:t>A condition that develops even after a small amount and intensity of muscle work</a:t>
                      </a:r>
                      <a:endParaRPr lang="ru-RU" sz="1800" b="1" dirty="0">
                        <a:solidFill>
                          <a:srgbClr val="FF0000"/>
                        </a:solidFill>
                      </a:endParaRPr>
                    </a:p>
                  </a:txBody>
                  <a:tcPr/>
                </a:tc>
                <a:tc>
                  <a:txBody>
                    <a:bodyPr/>
                    <a:lstStyle/>
                    <a:p>
                      <a:pPr algn="just"/>
                      <a:r>
                        <a:rPr lang="en-US" sz="1800" b="1" dirty="0" smtClean="0">
                          <a:solidFill>
                            <a:srgbClr val="FF0000"/>
                          </a:solidFill>
                        </a:rPr>
                        <a:t>It appears in the form of tiredness. Performance in this form of fatigue, as a rule, does not decrease</a:t>
                      </a:r>
                      <a:endParaRPr lang="ru-RU" sz="1800" b="1" dirty="0">
                        <a:solidFill>
                          <a:srgbClr val="FF0000"/>
                        </a:solidFill>
                      </a:endParaRPr>
                    </a:p>
                  </a:txBody>
                  <a:tcPr/>
                </a:tc>
              </a:tr>
              <a:tr h="2873647">
                <a:tc>
                  <a:txBody>
                    <a:bodyPr/>
                    <a:lstStyle/>
                    <a:p>
                      <a:r>
                        <a:rPr lang="en-US" sz="1800" b="1" dirty="0" smtClean="0"/>
                        <a:t>Acute fatigue</a:t>
                      </a:r>
                      <a:endParaRPr lang="ru-RU" sz="1800" b="1" dirty="0"/>
                    </a:p>
                  </a:txBody>
                  <a:tcPr/>
                </a:tc>
                <a:tc>
                  <a:txBody>
                    <a:bodyPr/>
                    <a:lstStyle/>
                    <a:p>
                      <a:r>
                        <a:rPr lang="en-US" sz="1800" b="1" dirty="0" smtClean="0"/>
                        <a:t>A condition that develops with extreme single physical activity</a:t>
                      </a:r>
                      <a:endParaRPr lang="ru-RU" sz="1800" b="1" dirty="0"/>
                    </a:p>
                  </a:txBody>
                  <a:tcPr/>
                </a:tc>
                <a:tc>
                  <a:txBody>
                    <a:bodyPr/>
                    <a:lstStyle/>
                    <a:p>
                      <a:pPr algn="just"/>
                      <a:r>
                        <a:rPr lang="en-US" sz="1800" b="1" dirty="0" smtClean="0"/>
                        <a:t>In this condition, weakness is noted, performance and muscle strength abruptly decrease,  appear atypical reactions of the cardiovascular system to functional tests. Pallor of the face is observed. Tachycardia. An increase in maximum blood pressure by 40-60 mm Hg, a abrupt decrease in minimum blood pressure, an ECG disruption of the metabolic processes of the heart, an increase in total leukocytosis of the blood</a:t>
                      </a:r>
                      <a:endParaRPr lang="ru-RU" sz="1800" b="1" dirty="0"/>
                    </a:p>
                  </a:txBody>
                  <a:tcPr/>
                </a:tc>
              </a:tr>
            </a:tbl>
          </a:graphicData>
        </a:graphic>
      </p:graphicFrame>
    </p:spTree>
    <p:extLst>
      <p:ext uri="{BB962C8B-B14F-4D97-AF65-F5344CB8AC3E}">
        <p14:creationId xmlns:p14="http://schemas.microsoft.com/office/powerpoint/2010/main" val="301020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500" fill="hold"/>
                                        <p:tgtEl>
                                          <p:spTgt spid="6"/>
                                        </p:tgtEl>
                                        <p:attrNameLst>
                                          <p:attrName>ppt_w</p:attrName>
                                        </p:attrNameLst>
                                      </p:cBhvr>
                                      <p:tavLst>
                                        <p:tav tm="0">
                                          <p:val>
                                            <p:fltVal val="0"/>
                                          </p:val>
                                        </p:tav>
                                        <p:tav tm="100000">
                                          <p:val>
                                            <p:strVal val="#ppt_w"/>
                                          </p:val>
                                        </p:tav>
                                      </p:tavLst>
                                    </p:anim>
                                    <p:anim calcmode="lin" valueType="num">
                                      <p:cBhvr>
                                        <p:cTn id="12" dur="1500" fill="hold"/>
                                        <p:tgtEl>
                                          <p:spTgt spid="6"/>
                                        </p:tgtEl>
                                        <p:attrNameLst>
                                          <p:attrName>ppt_h</p:attrName>
                                        </p:attrNameLst>
                                      </p:cBhvr>
                                      <p:tavLst>
                                        <p:tav tm="0">
                                          <p:val>
                                            <p:fltVal val="0"/>
                                          </p:val>
                                        </p:tav>
                                        <p:tav tm="100000">
                                          <p:val>
                                            <p:strVal val="#ppt_h"/>
                                          </p:val>
                                        </p:tav>
                                      </p:tavLst>
                                    </p:anim>
                                    <p:anim calcmode="lin" valueType="num">
                                      <p:cBhvr>
                                        <p:cTn id="13" dur="1500" fill="hold"/>
                                        <p:tgtEl>
                                          <p:spTgt spid="6"/>
                                        </p:tgtEl>
                                        <p:attrNameLst>
                                          <p:attrName>style.rotation</p:attrName>
                                        </p:attrNameLst>
                                      </p:cBhvr>
                                      <p:tavLst>
                                        <p:tav tm="0">
                                          <p:val>
                                            <p:fltVal val="90"/>
                                          </p:val>
                                        </p:tav>
                                        <p:tav tm="100000">
                                          <p:val>
                                            <p:fltVal val="0"/>
                                          </p:val>
                                        </p:tav>
                                      </p:tavLst>
                                    </p:anim>
                                    <p:animEffect transition="in" filter="fade">
                                      <p:cBhvr>
                                        <p:cTn id="14"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86800" cy="838200"/>
          </a:xfrm>
        </p:spPr>
        <p:txBody>
          <a:bodyPr>
            <a:normAutofit fontScale="90000"/>
          </a:bodyPr>
          <a:lstStyle/>
          <a:p>
            <a:pPr algn="ctr"/>
            <a:r>
              <a:rPr lang="en-US" dirty="0"/>
              <a:t>Classification of clinical symptoms of fatigue</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887062321"/>
              </p:ext>
            </p:extLst>
          </p:nvPr>
        </p:nvGraphicFramePr>
        <p:xfrm>
          <a:off x="304800" y="1554162"/>
          <a:ext cx="8731696" cy="5115198"/>
        </p:xfrm>
        <a:graphic>
          <a:graphicData uri="http://schemas.openxmlformats.org/drawingml/2006/table">
            <a:tbl>
              <a:tblPr firstRow="1" bandRow="1">
                <a:tableStyleId>{5C22544A-7EE6-4342-B048-85BDC9FD1C3A}</a:tableStyleId>
              </a:tblPr>
              <a:tblGrid>
                <a:gridCol w="1543626"/>
                <a:gridCol w="3107529"/>
                <a:gridCol w="4080541"/>
              </a:tblGrid>
              <a:tr h="1116698">
                <a:tc>
                  <a:txBody>
                    <a:bodyPr/>
                    <a:lstStyle/>
                    <a:p>
                      <a:pPr algn="ctr"/>
                      <a:r>
                        <a:rPr lang="en-US" sz="2800" dirty="0" smtClean="0"/>
                        <a:t>Types </a:t>
                      </a:r>
                      <a:endParaRPr lang="ru-RU" sz="2800" dirty="0"/>
                    </a:p>
                  </a:txBody>
                  <a:tcPr/>
                </a:tc>
                <a:tc>
                  <a:txBody>
                    <a:bodyPr/>
                    <a:lstStyle/>
                    <a:p>
                      <a:pPr algn="ctr"/>
                      <a:r>
                        <a:rPr lang="en-US" sz="2800" dirty="0" smtClean="0"/>
                        <a:t>Manifestation of fatigue</a:t>
                      </a:r>
                      <a:endParaRPr lang="ru-RU" sz="2800" dirty="0"/>
                    </a:p>
                  </a:txBody>
                  <a:tcPr/>
                </a:tc>
                <a:tc>
                  <a:txBody>
                    <a:bodyPr/>
                    <a:lstStyle/>
                    <a:p>
                      <a:pPr algn="ctr"/>
                      <a:r>
                        <a:rPr lang="en-US" sz="2800" dirty="0" smtClean="0"/>
                        <a:t>Athlete's condition</a:t>
                      </a:r>
                      <a:endParaRPr lang="ru-RU" sz="2800" dirty="0"/>
                    </a:p>
                  </a:txBody>
                  <a:tcPr/>
                </a:tc>
              </a:tr>
              <a:tr h="3998500">
                <a:tc>
                  <a:txBody>
                    <a:bodyPr/>
                    <a:lstStyle/>
                    <a:p>
                      <a:pPr algn="just"/>
                      <a:endParaRPr lang="en-US" sz="2000" b="1" dirty="0" smtClean="0">
                        <a:effectLst>
                          <a:outerShdw blurRad="38100" dist="38100" dir="2700000" algn="tl">
                            <a:srgbClr val="000000">
                              <a:alpha val="43137"/>
                            </a:srgbClr>
                          </a:outerShdw>
                        </a:effectLst>
                      </a:endParaRPr>
                    </a:p>
                    <a:p>
                      <a:pPr algn="just"/>
                      <a:endParaRPr lang="en-US" sz="2000" b="1" dirty="0" smtClean="0">
                        <a:effectLst>
                          <a:outerShdw blurRad="38100" dist="38100" dir="2700000" algn="tl">
                            <a:srgbClr val="000000">
                              <a:alpha val="43137"/>
                            </a:srgbClr>
                          </a:outerShdw>
                        </a:effectLst>
                      </a:endParaRPr>
                    </a:p>
                    <a:p>
                      <a:pPr algn="just"/>
                      <a:endParaRPr lang="en-US" sz="2000" b="1" dirty="0" smtClean="0">
                        <a:effectLst>
                          <a:outerShdw blurRad="38100" dist="38100" dir="2700000" algn="tl">
                            <a:srgbClr val="000000">
                              <a:alpha val="43137"/>
                            </a:srgbClr>
                          </a:outerShdw>
                        </a:effectLst>
                      </a:endParaRPr>
                    </a:p>
                    <a:p>
                      <a:pPr algn="just"/>
                      <a:endParaRPr lang="en-US" sz="2000" b="1" dirty="0" smtClean="0">
                        <a:effectLst>
                          <a:outerShdw blurRad="38100" dist="38100" dir="2700000" algn="tl">
                            <a:srgbClr val="000000">
                              <a:alpha val="43137"/>
                            </a:srgbClr>
                          </a:outerShdw>
                        </a:effectLst>
                      </a:endParaRPr>
                    </a:p>
                    <a:p>
                      <a:pPr algn="just"/>
                      <a:r>
                        <a:rPr lang="en-US" sz="2000" b="1" dirty="0" smtClean="0">
                          <a:effectLst>
                            <a:outerShdw blurRad="38100" dist="38100" dir="2700000" algn="tl">
                              <a:srgbClr val="000000">
                                <a:alpha val="43137"/>
                              </a:srgbClr>
                            </a:outerShdw>
                          </a:effectLst>
                        </a:rPr>
                        <a:t>The overstrain</a:t>
                      </a:r>
                      <a:endParaRPr lang="ru-RU" sz="2000" b="1" dirty="0">
                        <a:effectLst>
                          <a:outerShdw blurRad="38100" dist="38100" dir="2700000" algn="tl">
                            <a:srgbClr val="000000">
                              <a:alpha val="43137"/>
                            </a:srgbClr>
                          </a:outerShdw>
                        </a:effectLst>
                      </a:endParaRPr>
                    </a:p>
                  </a:txBody>
                  <a:tcPr/>
                </a:tc>
                <a:tc>
                  <a:txBody>
                    <a:bodyPr/>
                    <a:lstStyle/>
                    <a:p>
                      <a:pPr algn="just"/>
                      <a:r>
                        <a:rPr lang="en-US" sz="2000" b="1" dirty="0" smtClean="0">
                          <a:effectLst>
                            <a:outerShdw blurRad="38100" dist="38100" dir="2700000" algn="tl">
                              <a:srgbClr val="000000">
                                <a:alpha val="43137"/>
                              </a:srgbClr>
                            </a:outerShdw>
                          </a:effectLst>
                        </a:rPr>
                        <a:t>An acutely developing condition after performing a single maximum training or competitive load against the background of a reduced functional state of the body</a:t>
                      </a:r>
                      <a:endParaRPr lang="ru-RU" sz="2000" b="1" dirty="0">
                        <a:effectLst>
                          <a:outerShdw blurRad="38100" dist="38100" dir="2700000" algn="tl">
                            <a:srgbClr val="000000">
                              <a:alpha val="43137"/>
                            </a:srgbClr>
                          </a:outerShdw>
                        </a:effectLst>
                      </a:endParaRPr>
                    </a:p>
                  </a:txBody>
                  <a:tcPr/>
                </a:tc>
                <a:tc>
                  <a:txBody>
                    <a:bodyPr/>
                    <a:lstStyle/>
                    <a:p>
                      <a:pPr algn="just"/>
                      <a:r>
                        <a:rPr kumimoji="0" lang="en-US" sz="2000" b="1" kern="1200" dirty="0" smtClean="0">
                          <a:solidFill>
                            <a:schemeClr val="dk1"/>
                          </a:solidFill>
                          <a:effectLst>
                            <a:outerShdw blurRad="38100" dist="38100" dir="2700000" algn="tl">
                              <a:srgbClr val="000000">
                                <a:alpha val="43137"/>
                              </a:srgbClr>
                            </a:outerShdw>
                          </a:effectLst>
                          <a:latin typeface="+mn-lt"/>
                          <a:ea typeface="+mn-ea"/>
                          <a:cs typeface="+mn-cs"/>
                        </a:rPr>
                        <a:t>Common weakness, vertigo, sometimes fainting, impaired coordination of movements and palpitations, changes in blood pressure.</a:t>
                      </a:r>
                      <a:r>
                        <a:rPr kumimoji="0" lang="en-US" sz="2000" b="1" kern="1200" baseline="0" dirty="0" smtClean="0">
                          <a:solidFill>
                            <a:schemeClr val="dk1"/>
                          </a:solidFill>
                          <a:effectLst>
                            <a:outerShdw blurRad="38100" dist="38100" dir="2700000" algn="tl">
                              <a:srgbClr val="000000">
                                <a:alpha val="43137"/>
                              </a:srgbClr>
                            </a:outerShdw>
                          </a:effectLst>
                          <a:latin typeface="+mn-lt"/>
                          <a:ea typeface="+mn-ea"/>
                          <a:cs typeface="+mn-cs"/>
                        </a:rPr>
                        <a:t> </a:t>
                      </a:r>
                      <a:r>
                        <a:rPr kumimoji="0" lang="en-US" sz="2000" b="1" kern="1200" dirty="0" smtClean="0">
                          <a:solidFill>
                            <a:schemeClr val="dk1"/>
                          </a:solidFill>
                          <a:effectLst>
                            <a:outerShdw blurRad="38100" dist="38100" dir="2700000" algn="tl">
                              <a:srgbClr val="000000">
                                <a:alpha val="43137"/>
                              </a:srgbClr>
                            </a:outerShdw>
                          </a:effectLst>
                          <a:latin typeface="+mn-lt"/>
                          <a:ea typeface="+mn-ea"/>
                          <a:cs typeface="+mn-cs"/>
                        </a:rPr>
                        <a:t>Cardiac arrhythmia, </a:t>
                      </a:r>
                      <a:endParaRPr kumimoji="0" lang="ru-RU" sz="2000" b="1" kern="1200" dirty="0" smtClean="0">
                        <a:solidFill>
                          <a:schemeClr val="dk1"/>
                        </a:solidFill>
                        <a:effectLst>
                          <a:outerShdw blurRad="38100" dist="38100" dir="2700000" algn="tl">
                            <a:srgbClr val="000000">
                              <a:alpha val="43137"/>
                            </a:srgbClr>
                          </a:outerShdw>
                        </a:effectLst>
                        <a:latin typeface="+mn-lt"/>
                        <a:ea typeface="+mn-ea"/>
                        <a:cs typeface="+mn-cs"/>
                      </a:endParaRPr>
                    </a:p>
                    <a:p>
                      <a:pPr algn="just"/>
                      <a:r>
                        <a:rPr kumimoji="0" lang="en-US" sz="2000" b="1" kern="1200" dirty="0" smtClean="0">
                          <a:solidFill>
                            <a:schemeClr val="dk1"/>
                          </a:solidFill>
                          <a:effectLst>
                            <a:outerShdw blurRad="38100" dist="38100" dir="2700000" algn="tl">
                              <a:srgbClr val="000000">
                                <a:alpha val="43137"/>
                              </a:srgbClr>
                            </a:outerShdw>
                          </a:effectLst>
                          <a:latin typeface="+mn-lt"/>
                          <a:ea typeface="+mn-ea"/>
                          <a:cs typeface="+mn-cs"/>
                        </a:rPr>
                        <a:t>enlargement of the liver (painful hepatic syndrome),</a:t>
                      </a:r>
                      <a:r>
                        <a:rPr kumimoji="0" lang="en-US" sz="2000" b="1" kern="1200" baseline="0" dirty="0" smtClean="0">
                          <a:solidFill>
                            <a:schemeClr val="dk1"/>
                          </a:solidFill>
                          <a:effectLst>
                            <a:outerShdw blurRad="38100" dist="38100" dir="2700000" algn="tl">
                              <a:srgbClr val="000000">
                                <a:alpha val="43137"/>
                              </a:srgbClr>
                            </a:outerShdw>
                          </a:effectLst>
                          <a:latin typeface="+mn-lt"/>
                          <a:ea typeface="+mn-ea"/>
                          <a:cs typeface="+mn-cs"/>
                        </a:rPr>
                        <a:t> </a:t>
                      </a:r>
                      <a:r>
                        <a:rPr kumimoji="0" lang="en-US" sz="2000" b="1" kern="1200" dirty="0" smtClean="0">
                          <a:solidFill>
                            <a:schemeClr val="dk1"/>
                          </a:solidFill>
                          <a:effectLst>
                            <a:outerShdw blurRad="38100" dist="38100" dir="2700000" algn="tl">
                              <a:srgbClr val="000000">
                                <a:alpha val="43137"/>
                              </a:srgbClr>
                            </a:outerShdw>
                          </a:effectLst>
                          <a:latin typeface="+mn-lt"/>
                          <a:ea typeface="+mn-ea"/>
                          <a:cs typeface="+mn-cs"/>
                        </a:rPr>
                        <a:t>atypical reaction of the cardiovascular system to stress. </a:t>
                      </a:r>
                      <a:endParaRPr kumimoji="0" lang="ru-RU" sz="2000" b="1" kern="1200" dirty="0" smtClean="0">
                        <a:solidFill>
                          <a:schemeClr val="dk1"/>
                        </a:solidFill>
                        <a:effectLst>
                          <a:outerShdw blurRad="38100" dist="38100" dir="2700000" algn="tl">
                            <a:srgbClr val="000000">
                              <a:alpha val="43137"/>
                            </a:srgbClr>
                          </a:outerShdw>
                        </a:effectLst>
                        <a:latin typeface="+mn-lt"/>
                        <a:ea typeface="+mn-ea"/>
                        <a:cs typeface="+mn-cs"/>
                      </a:endParaRPr>
                    </a:p>
                    <a:p>
                      <a:pPr algn="just"/>
                      <a:r>
                        <a:rPr kumimoji="0" lang="en-US" sz="2000" b="1" kern="1200" dirty="0" smtClean="0">
                          <a:solidFill>
                            <a:schemeClr val="dk1"/>
                          </a:solidFill>
                          <a:effectLst>
                            <a:outerShdw blurRad="38100" dist="38100" dir="2700000" algn="tl">
                              <a:srgbClr val="000000">
                                <a:alpha val="43137"/>
                              </a:srgbClr>
                            </a:outerShdw>
                          </a:effectLst>
                          <a:latin typeface="+mn-lt"/>
                          <a:ea typeface="+mn-ea"/>
                          <a:cs typeface="+mn-cs"/>
                        </a:rPr>
                        <a:t>This form of fatigue continues from a few days to several weeks</a:t>
                      </a:r>
                      <a:endParaRPr lang="ru-RU" sz="2000" b="1" dirty="0">
                        <a:effectLst>
                          <a:outerShdw blurRad="38100" dist="38100" dir="2700000" algn="tl">
                            <a:srgbClr val="000000">
                              <a:alpha val="43137"/>
                            </a:srgbClr>
                          </a:outerShdw>
                        </a:effectLst>
                      </a:endParaRPr>
                    </a:p>
                  </a:txBody>
                  <a:tcPr/>
                </a:tc>
              </a:tr>
            </a:tbl>
          </a:graphicData>
        </a:graphic>
      </p:graphicFrame>
    </p:spTree>
    <p:extLst>
      <p:ext uri="{BB962C8B-B14F-4D97-AF65-F5344CB8AC3E}">
        <p14:creationId xmlns:p14="http://schemas.microsoft.com/office/powerpoint/2010/main" val="197175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normAutofit fontScale="90000"/>
          </a:bodyPr>
          <a:lstStyle/>
          <a:p>
            <a:pPr algn="ctr"/>
            <a:r>
              <a:rPr lang="en-US" dirty="0"/>
              <a:t>Classification of clinical symptoms of fatigue</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27813961"/>
              </p:ext>
            </p:extLst>
          </p:nvPr>
        </p:nvGraphicFramePr>
        <p:xfrm>
          <a:off x="304800" y="1554162"/>
          <a:ext cx="8587680" cy="4539133"/>
        </p:xfrm>
        <a:graphic>
          <a:graphicData uri="http://schemas.openxmlformats.org/drawingml/2006/table">
            <a:tbl>
              <a:tblPr firstRow="1" bandRow="1">
                <a:tableStyleId>{5C22544A-7EE6-4342-B048-85BDC9FD1C3A}</a:tableStyleId>
              </a:tblPr>
              <a:tblGrid>
                <a:gridCol w="1798173"/>
                <a:gridCol w="2705082"/>
                <a:gridCol w="4084425"/>
              </a:tblGrid>
              <a:tr h="1192484">
                <a:tc>
                  <a:txBody>
                    <a:bodyPr/>
                    <a:lstStyle/>
                    <a:p>
                      <a:pPr algn="ctr"/>
                      <a:r>
                        <a:rPr lang="en-US" sz="2800" dirty="0" smtClean="0"/>
                        <a:t>Types </a:t>
                      </a:r>
                      <a:endParaRPr lang="ru-RU" sz="2800" dirty="0"/>
                    </a:p>
                  </a:txBody>
                  <a:tcPr/>
                </a:tc>
                <a:tc>
                  <a:txBody>
                    <a:bodyPr/>
                    <a:lstStyle/>
                    <a:p>
                      <a:pPr algn="ctr"/>
                      <a:r>
                        <a:rPr lang="en-US" sz="2800" dirty="0" smtClean="0"/>
                        <a:t>Manifestation of fatigue</a:t>
                      </a:r>
                      <a:endParaRPr lang="ru-RU" sz="2800" dirty="0"/>
                    </a:p>
                  </a:txBody>
                  <a:tcPr/>
                </a:tc>
                <a:tc>
                  <a:txBody>
                    <a:bodyPr/>
                    <a:lstStyle/>
                    <a:p>
                      <a:pPr algn="ctr"/>
                      <a:r>
                        <a:rPr lang="en-US" sz="2800" dirty="0" smtClean="0"/>
                        <a:t>Athlete's condition</a:t>
                      </a:r>
                      <a:endParaRPr lang="ru-RU" sz="2800" dirty="0"/>
                    </a:p>
                  </a:txBody>
                  <a:tcPr/>
                </a:tc>
              </a:tr>
              <a:tr h="3346649">
                <a:tc>
                  <a:txBody>
                    <a:bodyPr/>
                    <a:lstStyle/>
                    <a:p>
                      <a:pPr algn="just"/>
                      <a:endParaRPr lang="en-US" sz="2400" b="1" dirty="0" smtClean="0">
                        <a:latin typeface="+mj-lt"/>
                      </a:endParaRPr>
                    </a:p>
                    <a:p>
                      <a:pPr algn="just"/>
                      <a:endParaRPr lang="en-US" sz="2400" b="1" dirty="0" smtClean="0">
                        <a:latin typeface="+mj-lt"/>
                      </a:endParaRPr>
                    </a:p>
                    <a:p>
                      <a:pPr algn="just"/>
                      <a:endParaRPr lang="en-US" sz="2400" b="1" dirty="0" smtClean="0">
                        <a:latin typeface="+mj-lt"/>
                      </a:endParaRPr>
                    </a:p>
                    <a:p>
                      <a:pPr algn="just"/>
                      <a:r>
                        <a:rPr lang="en-US" sz="2400" b="1" dirty="0" smtClean="0">
                          <a:latin typeface="+mj-lt"/>
                        </a:rPr>
                        <a:t>The overtraining</a:t>
                      </a:r>
                      <a:endParaRPr lang="ru-RU" sz="2400" b="1" dirty="0">
                        <a:latin typeface="+mj-lt"/>
                      </a:endParaRPr>
                    </a:p>
                  </a:txBody>
                  <a:tcPr/>
                </a:tc>
                <a:tc>
                  <a:txBody>
                    <a:bodyPr/>
                    <a:lstStyle/>
                    <a:p>
                      <a:pPr algn="just"/>
                      <a:r>
                        <a:rPr lang="en-US" sz="2400" b="1" dirty="0" smtClean="0">
                          <a:latin typeface="+mj-lt"/>
                        </a:rPr>
                        <a:t>A condition that develops in athletes with an incorrectly structured training and rest regime</a:t>
                      </a:r>
                      <a:endParaRPr lang="ru-RU" sz="2400" b="1" dirty="0">
                        <a:latin typeface="+mj-lt"/>
                      </a:endParaRPr>
                    </a:p>
                  </a:txBody>
                  <a:tcPr/>
                </a:tc>
                <a:tc>
                  <a:txBody>
                    <a:bodyPr/>
                    <a:lstStyle/>
                    <a:p>
                      <a:pPr algn="just"/>
                      <a:r>
                        <a:rPr lang="en-US" sz="2400" b="1" dirty="0" smtClean="0">
                          <a:solidFill>
                            <a:schemeClr val="tx1"/>
                          </a:solidFill>
                          <a:latin typeface="+mj-lt"/>
                        </a:rPr>
                        <a:t>Marked neuropsychiatric changes, worsening of athletic performance, violation of the cardiovascular and nervous systems, decreased resistance of the body to infections</a:t>
                      </a:r>
                      <a:endParaRPr lang="ru-RU" sz="2400" b="1" dirty="0">
                        <a:solidFill>
                          <a:schemeClr val="tx1"/>
                        </a:solidFill>
                        <a:latin typeface="+mj-lt"/>
                      </a:endParaRPr>
                    </a:p>
                  </a:txBody>
                  <a:tcPr/>
                </a:tc>
              </a:tr>
            </a:tbl>
          </a:graphicData>
        </a:graphic>
      </p:graphicFrame>
    </p:spTree>
    <p:extLst>
      <p:ext uri="{BB962C8B-B14F-4D97-AF65-F5344CB8AC3E}">
        <p14:creationId xmlns:p14="http://schemas.microsoft.com/office/powerpoint/2010/main" val="20379544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90"/>
                                          </p:val>
                                        </p:tav>
                                        <p:tav tm="100000">
                                          <p:val>
                                            <p:fltVal val="0"/>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2705"/>
            <a:ext cx="8686800" cy="838200"/>
          </a:xfrm>
        </p:spPr>
        <p:txBody>
          <a:bodyPr>
            <a:normAutofit fontScale="90000"/>
          </a:bodyPr>
          <a:lstStyle/>
          <a:p>
            <a:pPr algn="ctr"/>
            <a:r>
              <a:rPr lang="en-US" dirty="0"/>
              <a:t>Classification of clinical symptoms of fatigue</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806894007"/>
              </p:ext>
            </p:extLst>
          </p:nvPr>
        </p:nvGraphicFramePr>
        <p:xfrm>
          <a:off x="107504" y="1554163"/>
          <a:ext cx="8884096" cy="4693920"/>
        </p:xfrm>
        <a:graphic>
          <a:graphicData uri="http://schemas.openxmlformats.org/drawingml/2006/table">
            <a:tbl>
              <a:tblPr firstRow="1" bandRow="1">
                <a:tableStyleId>{5C22544A-7EE6-4342-B048-85BDC9FD1C3A}</a:tableStyleId>
              </a:tblPr>
              <a:tblGrid>
                <a:gridCol w="1786596"/>
                <a:gridCol w="3387599"/>
                <a:gridCol w="3709901"/>
              </a:tblGrid>
              <a:tr h="370840">
                <a:tc>
                  <a:txBody>
                    <a:bodyPr/>
                    <a:lstStyle/>
                    <a:p>
                      <a:pPr algn="ctr"/>
                      <a:r>
                        <a:rPr lang="en-US" sz="2800" dirty="0" smtClean="0"/>
                        <a:t>Types </a:t>
                      </a:r>
                      <a:endParaRPr lang="ru-RU" sz="2800" dirty="0"/>
                    </a:p>
                  </a:txBody>
                  <a:tcPr/>
                </a:tc>
                <a:tc>
                  <a:txBody>
                    <a:bodyPr/>
                    <a:lstStyle/>
                    <a:p>
                      <a:pPr algn="ctr"/>
                      <a:r>
                        <a:rPr lang="en-US" sz="2800" dirty="0" smtClean="0"/>
                        <a:t>Manifestation of fatigue</a:t>
                      </a:r>
                      <a:endParaRPr lang="ru-RU" sz="2800" dirty="0"/>
                    </a:p>
                  </a:txBody>
                  <a:tcPr/>
                </a:tc>
                <a:tc>
                  <a:txBody>
                    <a:bodyPr/>
                    <a:lstStyle/>
                    <a:p>
                      <a:pPr algn="ctr"/>
                      <a:r>
                        <a:rPr lang="en-US" sz="2800" dirty="0" smtClean="0"/>
                        <a:t>Athlete's condition</a:t>
                      </a:r>
                      <a:endParaRPr lang="ru-RU" sz="2800" dirty="0"/>
                    </a:p>
                  </a:txBody>
                  <a:tcPr/>
                </a:tc>
              </a:tr>
              <a:tr h="370840">
                <a:tc>
                  <a:txBody>
                    <a:bodyPr/>
                    <a:lstStyle/>
                    <a:p>
                      <a:pPr algn="ctr"/>
                      <a:endParaRPr lang="en-US" sz="2400" dirty="0" smtClean="0">
                        <a:latin typeface="+mj-lt"/>
                      </a:endParaRPr>
                    </a:p>
                    <a:p>
                      <a:pPr algn="ctr"/>
                      <a:endParaRPr lang="en-US" sz="2400" b="1" dirty="0" smtClean="0">
                        <a:latin typeface="+mj-lt"/>
                      </a:endParaRPr>
                    </a:p>
                    <a:p>
                      <a:pPr algn="ctr"/>
                      <a:r>
                        <a:rPr lang="en-US" sz="2400" b="1" dirty="0" smtClean="0">
                          <a:latin typeface="+mj-lt"/>
                        </a:rPr>
                        <a:t>The overwork</a:t>
                      </a:r>
                      <a:endParaRPr lang="ru-RU" sz="2400" b="1" dirty="0">
                        <a:latin typeface="+mj-lt"/>
                      </a:endParaRPr>
                    </a:p>
                  </a:txBody>
                  <a:tcPr/>
                </a:tc>
                <a:tc>
                  <a:txBody>
                    <a:bodyPr/>
                    <a:lstStyle/>
                    <a:p>
                      <a:pPr algn="just"/>
                      <a:r>
                        <a:rPr kumimoji="0" lang="en-US" sz="2400" b="1" kern="1200" dirty="0" smtClean="0">
                          <a:solidFill>
                            <a:schemeClr val="dk1"/>
                          </a:solidFill>
                          <a:effectLst/>
                          <a:latin typeface="+mj-lt"/>
                          <a:ea typeface="+mn-ea"/>
                          <a:cs typeface="+mn-cs"/>
                        </a:rPr>
                        <a:t>The pathological state of the body. It most often appears in the form of neurosis, observed as a rule in athletes with an unstable nervous system, emotionally impressionable, with excessive physical loads</a:t>
                      </a:r>
                      <a:endParaRPr lang="ru-RU" sz="2400" dirty="0">
                        <a:latin typeface="+mj-lt"/>
                      </a:endParaRPr>
                    </a:p>
                  </a:txBody>
                  <a:tcPr/>
                </a:tc>
                <a:tc>
                  <a:txBody>
                    <a:bodyPr/>
                    <a:lstStyle/>
                    <a:p>
                      <a:pPr algn="just"/>
                      <a:r>
                        <a:rPr kumimoji="0" lang="en-US" sz="2400" b="1" kern="1200" dirty="0" smtClean="0">
                          <a:solidFill>
                            <a:schemeClr val="dk1"/>
                          </a:solidFill>
                          <a:effectLst/>
                          <a:latin typeface="+mj-lt"/>
                          <a:ea typeface="+mn-ea"/>
                          <a:cs typeface="+mn-cs"/>
                        </a:rPr>
                        <a:t>Athletes are apathetic, they are not interested in the results of participation in competitions, they have disturbed sleep, there are pains in the heart, digestive disorders and tremor of the fingers.</a:t>
                      </a:r>
                      <a:endParaRPr lang="ru-RU" sz="2400" dirty="0">
                        <a:latin typeface="+mj-lt"/>
                      </a:endParaRPr>
                    </a:p>
                  </a:txBody>
                  <a:tcPr/>
                </a:tc>
              </a:tr>
            </a:tbl>
          </a:graphicData>
        </a:graphic>
      </p:graphicFrame>
    </p:spTree>
    <p:extLst>
      <p:ext uri="{BB962C8B-B14F-4D97-AF65-F5344CB8AC3E}">
        <p14:creationId xmlns:p14="http://schemas.microsoft.com/office/powerpoint/2010/main" val="27492709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500" fill="hold"/>
                                        <p:tgtEl>
                                          <p:spTgt spid="4"/>
                                        </p:tgtEl>
                                        <p:attrNameLst>
                                          <p:attrName>ppt_w</p:attrName>
                                        </p:attrNameLst>
                                      </p:cBhvr>
                                      <p:tavLst>
                                        <p:tav tm="0">
                                          <p:val>
                                            <p:fltVal val="0"/>
                                          </p:val>
                                        </p:tav>
                                        <p:tav tm="100000">
                                          <p:val>
                                            <p:strVal val="#ppt_w"/>
                                          </p:val>
                                        </p:tav>
                                      </p:tavLst>
                                    </p:anim>
                                    <p:anim calcmode="lin" valueType="num">
                                      <p:cBhvr>
                                        <p:cTn id="12" dur="1500" fill="hold"/>
                                        <p:tgtEl>
                                          <p:spTgt spid="4"/>
                                        </p:tgtEl>
                                        <p:attrNameLst>
                                          <p:attrName>ppt_h</p:attrName>
                                        </p:attrNameLst>
                                      </p:cBhvr>
                                      <p:tavLst>
                                        <p:tav tm="0">
                                          <p:val>
                                            <p:fltVal val="0"/>
                                          </p:val>
                                        </p:tav>
                                        <p:tav tm="100000">
                                          <p:val>
                                            <p:strVal val="#ppt_h"/>
                                          </p:val>
                                        </p:tav>
                                      </p:tavLst>
                                    </p:anim>
                                    <p:anim calcmode="lin" valueType="num">
                                      <p:cBhvr>
                                        <p:cTn id="13" dur="1500" fill="hold"/>
                                        <p:tgtEl>
                                          <p:spTgt spid="4"/>
                                        </p:tgtEl>
                                        <p:attrNameLst>
                                          <p:attrName>style.rotation</p:attrName>
                                        </p:attrNameLst>
                                      </p:cBhvr>
                                      <p:tavLst>
                                        <p:tav tm="0">
                                          <p:val>
                                            <p:fltVal val="90"/>
                                          </p:val>
                                        </p:tav>
                                        <p:tav tm="100000">
                                          <p:val>
                                            <p:fltVal val="0"/>
                                          </p:val>
                                        </p:tav>
                                      </p:tavLst>
                                    </p:anim>
                                    <p:animEffect transition="in" filter="fade">
                                      <p:cBhvr>
                                        <p:cTn id="14"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86800" cy="838200"/>
          </a:xfrm>
        </p:spPr>
        <p:txBody>
          <a:bodyPr>
            <a:normAutofit fontScale="90000"/>
          </a:bodyPr>
          <a:lstStyle/>
          <a:p>
            <a:pPr algn="ctr"/>
            <a:r>
              <a:rPr lang="en-US" dirty="0"/>
              <a:t>the meaning of fatigue in the training process</a:t>
            </a:r>
            <a:endParaRPr lang="ru-RU" dirty="0"/>
          </a:p>
        </p:txBody>
      </p:sp>
      <p:sp>
        <p:nvSpPr>
          <p:cNvPr id="3" name="Объект 2"/>
          <p:cNvSpPr>
            <a:spLocks noGrp="1"/>
          </p:cNvSpPr>
          <p:nvPr>
            <p:ph idx="1"/>
          </p:nvPr>
        </p:nvSpPr>
        <p:spPr>
          <a:xfrm>
            <a:off x="457200" y="1556792"/>
            <a:ext cx="8686800" cy="4525963"/>
          </a:xfrm>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marL="0" indent="457200" algn="just">
              <a:buNone/>
            </a:pPr>
            <a:r>
              <a:rPr lang="en-US" dirty="0">
                <a:effectLst>
                  <a:outerShdw blurRad="38100" dist="38100" dir="2700000" algn="tl">
                    <a:srgbClr val="000000">
                      <a:alpha val="43137"/>
                    </a:srgbClr>
                  </a:outerShdw>
                </a:effectLst>
                <a:latin typeface="+mj-lt"/>
              </a:rPr>
              <a:t>In the modern system of sports training, fatigue plays a mostly positive role, because its development and compensation are necessary conditions for increasing the functional capabilities of the body, a kind of stress syndrome that should be widely used in various sports to stimulate adaptive shifts in the athlete's body</a:t>
            </a:r>
            <a:r>
              <a:rPr lang="en-US" dirty="0" smtClean="0">
                <a:effectLst>
                  <a:outerShdw blurRad="38100" dist="38100" dir="2700000" algn="tl">
                    <a:srgbClr val="000000">
                      <a:alpha val="43137"/>
                    </a:srgbClr>
                  </a:outerShdw>
                </a:effectLst>
                <a:latin typeface="+mj-lt"/>
              </a:rPr>
              <a:t>.</a:t>
            </a:r>
          </a:p>
          <a:p>
            <a:pPr marL="0" indent="457200" algn="just">
              <a:buNone/>
            </a:pPr>
            <a:r>
              <a:rPr lang="en-US" dirty="0">
                <a:effectLst>
                  <a:outerShdw blurRad="38100" dist="38100" dir="2700000" algn="tl">
                    <a:srgbClr val="000000">
                      <a:alpha val="43137"/>
                    </a:srgbClr>
                  </a:outerShdw>
                </a:effectLst>
                <a:latin typeface="+mj-lt"/>
              </a:rPr>
              <a:t>Intense and long-term physical activity is necessarily followed by one or another degree of fatigue, which in turn causes recovery processes, stimulates adaptive changes in the </a:t>
            </a:r>
            <a:r>
              <a:rPr lang="en-US" dirty="0" smtClean="0">
                <a:effectLst>
                  <a:outerShdw blurRad="38100" dist="38100" dir="2700000" algn="tl">
                    <a:srgbClr val="000000">
                      <a:alpha val="43137"/>
                    </a:srgbClr>
                  </a:outerShdw>
                </a:effectLst>
                <a:latin typeface="+mj-lt"/>
              </a:rPr>
              <a:t>body</a:t>
            </a:r>
          </a:p>
          <a:p>
            <a:pPr marL="0" indent="457200" algn="just">
              <a:buNone/>
            </a:pPr>
            <a:r>
              <a:rPr lang="en-US" dirty="0">
                <a:effectLst>
                  <a:outerShdw blurRad="38100" dist="38100" dir="2700000" algn="tl">
                    <a:srgbClr val="000000">
                      <a:alpha val="43137"/>
                    </a:srgbClr>
                  </a:outerShdw>
                </a:effectLst>
                <a:latin typeface="+mj-lt"/>
              </a:rPr>
              <a:t>The ratio of fatigue and recovery is the physiological basis of the process of sports training.</a:t>
            </a:r>
            <a:endParaRPr lang="ru-RU"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6784326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6612" y="188640"/>
            <a:ext cx="8686800" cy="838200"/>
          </a:xfrm>
        </p:spPr>
        <p:txBody>
          <a:bodyPr/>
          <a:lstStyle/>
          <a:p>
            <a:pPr algn="ctr"/>
            <a:r>
              <a:rPr lang="en-US" dirty="0">
                <a:effectLst>
                  <a:outerShdw blurRad="38100" dist="38100" dir="2700000" algn="tl">
                    <a:srgbClr val="000000">
                      <a:alpha val="43137"/>
                    </a:srgbClr>
                  </a:outerShdw>
                  <a:reflection blurRad="12700" stA="48000" endA="300" endPos="55000" dir="5400000" sy="-90000" algn="bl" rotWithShape="0"/>
                </a:effectLst>
              </a:rPr>
              <a:t>what is Recovery?</a:t>
            </a:r>
            <a:endParaRPr lang="ru-RU"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Объект 2"/>
          <p:cNvSpPr>
            <a:spLocks noGrp="1"/>
          </p:cNvSpPr>
          <p:nvPr>
            <p:ph idx="1"/>
          </p:nvPr>
        </p:nvSpPr>
        <p:spPr>
          <a:xfrm>
            <a:off x="304800" y="1554163"/>
            <a:ext cx="8686800" cy="1658814"/>
          </a:xfrm>
        </p:spPr>
        <p:style>
          <a:lnRef idx="3">
            <a:schemeClr val="lt1"/>
          </a:lnRef>
          <a:fillRef idx="1">
            <a:schemeClr val="accent1"/>
          </a:fillRef>
          <a:effectRef idx="1">
            <a:schemeClr val="accent1"/>
          </a:effectRef>
          <a:fontRef idx="minor">
            <a:schemeClr val="lt1"/>
          </a:fontRef>
        </p:style>
        <p:txBody>
          <a:bodyPr/>
          <a:lstStyle/>
          <a:p>
            <a:pPr marL="0" indent="0" algn="just">
              <a:buNone/>
            </a:pPr>
            <a:r>
              <a:rPr lang="en-US" dirty="0" smtClean="0">
                <a:latin typeface="+mj-lt"/>
              </a:rPr>
              <a:t>Recovery </a:t>
            </a:r>
            <a:r>
              <a:rPr lang="en-US" dirty="0">
                <a:latin typeface="+mj-lt"/>
              </a:rPr>
              <a:t>is a process that goes on as a reaction to fatigue and is aimed at restoring homeostasis and working </a:t>
            </a:r>
            <a:r>
              <a:rPr lang="en-US" dirty="0" smtClean="0">
                <a:latin typeface="+mj-lt"/>
              </a:rPr>
              <a:t>capacity</a:t>
            </a:r>
            <a:endParaRPr lang="ru-RU" dirty="0">
              <a:latin typeface="+mj-lt"/>
            </a:endParaRPr>
          </a:p>
        </p:txBody>
      </p:sp>
      <p:sp>
        <p:nvSpPr>
          <p:cNvPr id="4" name="Прямоугольник 3"/>
          <p:cNvSpPr/>
          <p:nvPr/>
        </p:nvSpPr>
        <p:spPr>
          <a:xfrm>
            <a:off x="395536" y="3861048"/>
            <a:ext cx="8568952" cy="1569660"/>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en-US" sz="3200" dirty="0">
                <a:latin typeface="+mj-lt"/>
              </a:rPr>
              <a:t>Fatigue and recovery are generalized processes that cover all levels of the body's activity – its structural, metabolic, functional </a:t>
            </a:r>
            <a:r>
              <a:rPr lang="en-US" sz="3200" dirty="0" smtClean="0">
                <a:latin typeface="+mj-lt"/>
              </a:rPr>
              <a:t>components</a:t>
            </a:r>
            <a:endParaRPr lang="ru-RU" sz="3200" dirty="0">
              <a:latin typeface="+mj-lt"/>
            </a:endParaRPr>
          </a:p>
        </p:txBody>
      </p:sp>
    </p:spTree>
    <p:extLst>
      <p:ext uri="{BB962C8B-B14F-4D97-AF65-F5344CB8AC3E}">
        <p14:creationId xmlns:p14="http://schemas.microsoft.com/office/powerpoint/2010/main" val="21703491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80">
                                          <p:stCondLst>
                                            <p:cond delay="0"/>
                                          </p:stCondLst>
                                        </p:cTn>
                                        <p:tgtEl>
                                          <p:spTgt spid="4"/>
                                        </p:tgtEl>
                                      </p:cBhvr>
                                    </p:animEffect>
                                    <p:anim calcmode="lin" valueType="num">
                                      <p:cBhvr>
                                        <p:cTn id="3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gtEl>
                                      </p:cBhvr>
                                      <p:to x="100000" y="60000"/>
                                    </p:animScale>
                                    <p:animScale>
                                      <p:cBhvr>
                                        <p:cTn id="37" dur="166" decel="50000">
                                          <p:stCondLst>
                                            <p:cond delay="676"/>
                                          </p:stCondLst>
                                        </p:cTn>
                                        <p:tgtEl>
                                          <p:spTgt spid="4"/>
                                        </p:tgtEl>
                                      </p:cBhvr>
                                      <p:to x="100000" y="100000"/>
                                    </p:animScale>
                                    <p:animScale>
                                      <p:cBhvr>
                                        <p:cTn id="38" dur="26">
                                          <p:stCondLst>
                                            <p:cond delay="1312"/>
                                          </p:stCondLst>
                                        </p:cTn>
                                        <p:tgtEl>
                                          <p:spTgt spid="4"/>
                                        </p:tgtEl>
                                      </p:cBhvr>
                                      <p:to x="100000" y="80000"/>
                                    </p:animScale>
                                    <p:animScale>
                                      <p:cBhvr>
                                        <p:cTn id="39" dur="166" decel="50000">
                                          <p:stCondLst>
                                            <p:cond delay="1338"/>
                                          </p:stCondLst>
                                        </p:cTn>
                                        <p:tgtEl>
                                          <p:spTgt spid="4"/>
                                        </p:tgtEl>
                                      </p:cBhvr>
                                      <p:to x="100000" y="100000"/>
                                    </p:animScale>
                                    <p:animScale>
                                      <p:cBhvr>
                                        <p:cTn id="40" dur="26">
                                          <p:stCondLst>
                                            <p:cond delay="1642"/>
                                          </p:stCondLst>
                                        </p:cTn>
                                        <p:tgtEl>
                                          <p:spTgt spid="4"/>
                                        </p:tgtEl>
                                      </p:cBhvr>
                                      <p:to x="100000" y="90000"/>
                                    </p:animScale>
                                    <p:animScale>
                                      <p:cBhvr>
                                        <p:cTn id="41" dur="166" decel="50000">
                                          <p:stCondLst>
                                            <p:cond delay="1668"/>
                                          </p:stCondLst>
                                        </p:cTn>
                                        <p:tgtEl>
                                          <p:spTgt spid="4"/>
                                        </p:tgtEl>
                                      </p:cBhvr>
                                      <p:to x="100000" y="100000"/>
                                    </p:animScale>
                                    <p:animScale>
                                      <p:cBhvr>
                                        <p:cTn id="42" dur="26">
                                          <p:stCondLst>
                                            <p:cond delay="1808"/>
                                          </p:stCondLst>
                                        </p:cTn>
                                        <p:tgtEl>
                                          <p:spTgt spid="4"/>
                                        </p:tgtEl>
                                      </p:cBhvr>
                                      <p:to x="100000" y="95000"/>
                                    </p:animScale>
                                    <p:animScale>
                                      <p:cBhvr>
                                        <p:cTn id="43"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a:t>The speed of recovery, as well as the depth of fatigue are due to a combination of three main groups of </a:t>
            </a:r>
            <a:r>
              <a:rPr lang="en-US" b="1" dirty="0" smtClean="0"/>
              <a:t>factors</a:t>
            </a:r>
            <a:endParaRPr lang="ru-RU" b="1" dirty="0"/>
          </a:p>
        </p:txBody>
      </p:sp>
      <p:sp>
        <p:nvSpPr>
          <p:cNvPr id="3" name="Объект 2"/>
          <p:cNvSpPr>
            <a:spLocks noGrp="1"/>
          </p:cNvSpPr>
          <p:nvPr>
            <p:ph idx="1"/>
          </p:nvPr>
        </p:nvSpPr>
        <p:spPr>
          <a:xfrm>
            <a:off x="251520" y="1988840"/>
            <a:ext cx="8686800" cy="4525963"/>
          </a:xfrm>
        </p:spPr>
        <p:txBody>
          <a:bodyPr/>
          <a:lstStyle/>
          <a:p>
            <a:pPr algn="ctr"/>
            <a:r>
              <a:rPr lang="en-US" b="1" dirty="0">
                <a:solidFill>
                  <a:schemeClr val="tx1"/>
                </a:solidFill>
              </a:rPr>
              <a:t>T</a:t>
            </a:r>
            <a:r>
              <a:rPr lang="en-US" b="1" dirty="0" smtClean="0">
                <a:solidFill>
                  <a:schemeClr val="tx1"/>
                </a:solidFill>
              </a:rPr>
              <a:t>he </a:t>
            </a:r>
            <a:r>
              <a:rPr lang="en-US" b="1" dirty="0">
                <a:solidFill>
                  <a:schemeClr val="tx1"/>
                </a:solidFill>
              </a:rPr>
              <a:t>performed </a:t>
            </a:r>
            <a:r>
              <a:rPr lang="en-US" b="1" dirty="0" smtClean="0">
                <a:solidFill>
                  <a:schemeClr val="tx1"/>
                </a:solidFill>
              </a:rPr>
              <a:t>work</a:t>
            </a:r>
          </a:p>
          <a:p>
            <a:pPr algn="ctr"/>
            <a:endParaRPr lang="en-US" b="1" dirty="0" smtClean="0">
              <a:solidFill>
                <a:schemeClr val="tx1"/>
              </a:solidFill>
            </a:endParaRPr>
          </a:p>
          <a:p>
            <a:pPr algn="ctr"/>
            <a:r>
              <a:rPr lang="en-US" b="1" dirty="0" smtClean="0">
                <a:solidFill>
                  <a:schemeClr val="tx1"/>
                </a:solidFill>
              </a:rPr>
              <a:t>The </a:t>
            </a:r>
            <a:r>
              <a:rPr lang="en-US" b="1" dirty="0">
                <a:solidFill>
                  <a:schemeClr val="tx1"/>
                </a:solidFill>
              </a:rPr>
              <a:t>state of preparedness of the athlete </a:t>
            </a:r>
            <a:endParaRPr lang="en-US" b="1" dirty="0" smtClean="0">
              <a:solidFill>
                <a:schemeClr val="tx1"/>
              </a:solidFill>
            </a:endParaRPr>
          </a:p>
          <a:p>
            <a:pPr algn="ctr"/>
            <a:endParaRPr lang="en-US" b="1" dirty="0" smtClean="0">
              <a:solidFill>
                <a:schemeClr val="tx1"/>
              </a:solidFill>
            </a:endParaRPr>
          </a:p>
          <a:p>
            <a:pPr algn="ctr"/>
            <a:r>
              <a:rPr lang="en-US" b="1" dirty="0" smtClean="0">
                <a:solidFill>
                  <a:schemeClr val="tx1"/>
                </a:solidFill>
              </a:rPr>
              <a:t>The environmental conditions</a:t>
            </a:r>
            <a:endParaRPr lang="ru-RU" b="1" dirty="0">
              <a:solidFill>
                <a:schemeClr val="tx1"/>
              </a:solidFill>
            </a:endParaRPr>
          </a:p>
        </p:txBody>
      </p:sp>
    </p:spTree>
    <p:extLst>
      <p:ext uri="{BB962C8B-B14F-4D97-AF65-F5344CB8AC3E}">
        <p14:creationId xmlns:p14="http://schemas.microsoft.com/office/powerpoint/2010/main" val="31354127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5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5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9698" y="1196752"/>
            <a:ext cx="7374630" cy="1815882"/>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just"/>
            <a:r>
              <a:rPr lang="en-US" sz="2800" dirty="0" smtClean="0">
                <a:effectLst>
                  <a:outerShdw blurRad="38100" dist="38100" dir="2700000" algn="tl">
                    <a:srgbClr val="000000">
                      <a:alpha val="43137"/>
                    </a:srgbClr>
                  </a:outerShdw>
                </a:effectLst>
              </a:rPr>
              <a:t>Recovery of athletic performance and normal function of the body after training and competitive loads is an integral part of the training system</a:t>
            </a:r>
            <a:endParaRPr lang="ru-RU" sz="2800" dirty="0">
              <a:effectLst>
                <a:outerShdw blurRad="38100" dist="38100" dir="2700000" algn="tl">
                  <a:srgbClr val="000000">
                    <a:alpha val="43137"/>
                  </a:srgbClr>
                </a:outerShdw>
              </a:effectLst>
            </a:endParaRPr>
          </a:p>
        </p:txBody>
      </p:sp>
      <p:sp>
        <p:nvSpPr>
          <p:cNvPr id="5" name="Прямоугольник 4"/>
          <p:cNvSpPr/>
          <p:nvPr/>
        </p:nvSpPr>
        <p:spPr>
          <a:xfrm>
            <a:off x="1763688" y="4077072"/>
            <a:ext cx="7236296" cy="1384995"/>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just"/>
            <a:r>
              <a:rPr lang="en-US" sz="2800" dirty="0" smtClean="0">
                <a:effectLst>
                  <a:outerShdw blurRad="38100" dist="38100" dir="2700000" algn="tl">
                    <a:srgbClr val="000000">
                      <a:alpha val="43137"/>
                    </a:srgbClr>
                  </a:outerShdw>
                </a:effectLst>
              </a:rPr>
              <a:t>The optimal combination of fatigue and recovery is the physiological basis for long-term adaptation of the body to physical loads.</a:t>
            </a:r>
            <a:endParaRPr lang="ru-RU"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2527591"/>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types of recovery processes</a:t>
            </a:r>
            <a:endParaRPr lang="ru-RU" dirty="0"/>
          </a:p>
        </p:txBody>
      </p:sp>
      <p:sp>
        <p:nvSpPr>
          <p:cNvPr id="3" name="Объект 2"/>
          <p:cNvSpPr>
            <a:spLocks noGrp="1"/>
          </p:cNvSpPr>
          <p:nvPr>
            <p:ph idx="1"/>
          </p:nvPr>
        </p:nvSpPr>
        <p:spPr>
          <a:xfrm>
            <a:off x="304800" y="1554163"/>
            <a:ext cx="8686800" cy="2018854"/>
          </a:xfrm>
        </p:spPr>
        <p:style>
          <a:lnRef idx="0">
            <a:schemeClr val="accent1"/>
          </a:lnRef>
          <a:fillRef idx="3">
            <a:schemeClr val="accent1"/>
          </a:fillRef>
          <a:effectRef idx="3">
            <a:schemeClr val="accent1"/>
          </a:effectRef>
          <a:fontRef idx="minor">
            <a:schemeClr val="lt1"/>
          </a:fontRef>
        </p:style>
        <p:txBody>
          <a:bodyPr>
            <a:normAutofit lnSpcReduction="10000"/>
          </a:bodyPr>
          <a:lstStyle/>
          <a:p>
            <a:pPr algn="just"/>
            <a:r>
              <a:rPr lang="en-US" b="1" dirty="0"/>
              <a:t>Depending on the general direction of biochemical changes in the body and the time required for their return to normal, there are two types of recovery processes</a:t>
            </a:r>
            <a:endParaRPr lang="ru-RU" b="1" dirty="0"/>
          </a:p>
        </p:txBody>
      </p:sp>
      <p:sp>
        <p:nvSpPr>
          <p:cNvPr id="4" name="Стрелка вниз 3"/>
          <p:cNvSpPr/>
          <p:nvPr/>
        </p:nvSpPr>
        <p:spPr>
          <a:xfrm>
            <a:off x="1616996" y="400506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7020272" y="400506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65359" y="5157192"/>
            <a:ext cx="3587905" cy="584775"/>
          </a:xfrm>
          <a:prstGeom prst="rect">
            <a:avLst/>
          </a:prstGeom>
        </p:spPr>
        <p:style>
          <a:lnRef idx="1">
            <a:schemeClr val="dk1"/>
          </a:lnRef>
          <a:fillRef idx="3">
            <a:schemeClr val="dk1"/>
          </a:fillRef>
          <a:effectRef idx="2">
            <a:schemeClr val="dk1"/>
          </a:effectRef>
          <a:fontRef idx="minor">
            <a:schemeClr val="lt1"/>
          </a:fontRef>
        </p:style>
        <p:txBody>
          <a:bodyPr wrap="none">
            <a:spAutoFit/>
          </a:bodyPr>
          <a:lstStyle/>
          <a:p>
            <a:r>
              <a:rPr lang="en-US" sz="3200" b="1" dirty="0"/>
              <a:t>I</a:t>
            </a:r>
            <a:r>
              <a:rPr lang="en-US" sz="3200" b="1" dirty="0" smtClean="0"/>
              <a:t>mmediate recovery</a:t>
            </a:r>
            <a:endParaRPr lang="ru-RU" sz="3200" b="1" dirty="0"/>
          </a:p>
        </p:txBody>
      </p:sp>
      <p:sp>
        <p:nvSpPr>
          <p:cNvPr id="7" name="Прямоугольник 6"/>
          <p:cNvSpPr/>
          <p:nvPr/>
        </p:nvSpPr>
        <p:spPr>
          <a:xfrm>
            <a:off x="5702608" y="5157191"/>
            <a:ext cx="3119957" cy="584775"/>
          </a:xfrm>
          <a:prstGeom prst="rect">
            <a:avLst/>
          </a:prstGeom>
        </p:spPr>
        <p:style>
          <a:lnRef idx="1">
            <a:schemeClr val="dk1"/>
          </a:lnRef>
          <a:fillRef idx="3">
            <a:schemeClr val="dk1"/>
          </a:fillRef>
          <a:effectRef idx="2">
            <a:schemeClr val="dk1"/>
          </a:effectRef>
          <a:fontRef idx="minor">
            <a:schemeClr val="lt1"/>
          </a:fontRef>
        </p:style>
        <p:txBody>
          <a:bodyPr wrap="none">
            <a:spAutoFit/>
          </a:bodyPr>
          <a:lstStyle/>
          <a:p>
            <a:r>
              <a:rPr lang="en-US" sz="3200" b="1" dirty="0" smtClean="0"/>
              <a:t>Delayed recovery</a:t>
            </a:r>
            <a:endParaRPr lang="ru-RU" sz="3200" b="1" dirty="0"/>
          </a:p>
        </p:txBody>
      </p:sp>
    </p:spTree>
    <p:extLst>
      <p:ext uri="{BB962C8B-B14F-4D97-AF65-F5344CB8AC3E}">
        <p14:creationId xmlns:p14="http://schemas.microsoft.com/office/powerpoint/2010/main" val="32250233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par>
                          <p:cTn id="23" fill="hold">
                            <p:stCondLst>
                              <p:cond delay="500"/>
                            </p:stCondLst>
                            <p:childTnLst>
                              <p:par>
                                <p:cTn id="24" presetID="2" presetClass="entr" presetSubtype="4"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animBg="1"/>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immediate</a:t>
            </a:r>
            <a:r>
              <a:rPr lang="en-US" dirty="0" smtClean="0"/>
              <a:t> Recovery</a:t>
            </a:r>
            <a:endParaRPr lang="ru-RU" dirty="0"/>
          </a:p>
        </p:txBody>
      </p:sp>
      <p:sp>
        <p:nvSpPr>
          <p:cNvPr id="3" name="Объект 2"/>
          <p:cNvSpPr>
            <a:spLocks noGrp="1"/>
          </p:cNvSpPr>
          <p:nvPr>
            <p:ph idx="1"/>
          </p:nvPr>
        </p:nvSpPr>
        <p:spPr>
          <a:xfrm>
            <a:off x="304800" y="1554163"/>
            <a:ext cx="8686800" cy="3170982"/>
          </a:xfrm>
        </p:spPr>
        <p:style>
          <a:lnRef idx="1">
            <a:schemeClr val="dk1"/>
          </a:lnRef>
          <a:fillRef idx="2">
            <a:schemeClr val="dk1"/>
          </a:fillRef>
          <a:effectRef idx="1">
            <a:schemeClr val="dk1"/>
          </a:effectRef>
          <a:fontRef idx="minor">
            <a:schemeClr val="dk1"/>
          </a:fontRef>
        </p:style>
        <p:txBody>
          <a:bodyPr/>
          <a:lstStyle/>
          <a:p>
            <a:pPr algn="just"/>
            <a:r>
              <a:rPr lang="en-US" b="1" dirty="0"/>
              <a:t>I</a:t>
            </a:r>
            <a:r>
              <a:rPr lang="en-US" b="1" dirty="0" smtClean="0"/>
              <a:t>mmediate </a:t>
            </a:r>
            <a:r>
              <a:rPr lang="en-US" b="1" dirty="0"/>
              <a:t>recovery extends to the first 0.5-1.5 hours of rest after </a:t>
            </a:r>
            <a:r>
              <a:rPr lang="en-US" b="1" dirty="0" smtClean="0"/>
              <a:t>work</a:t>
            </a:r>
          </a:p>
          <a:p>
            <a:pPr algn="just"/>
            <a:r>
              <a:rPr lang="en-US" b="1" dirty="0"/>
              <a:t>It comes down to eliminating the anaerobic decomposition products accumulated during the exercise and paying the resulting oxygen debt</a:t>
            </a:r>
          </a:p>
        </p:txBody>
      </p:sp>
    </p:spTree>
    <p:extLst>
      <p:ext uri="{BB962C8B-B14F-4D97-AF65-F5344CB8AC3E}">
        <p14:creationId xmlns:p14="http://schemas.microsoft.com/office/powerpoint/2010/main" val="25195533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nodeType="clickEffect">
                                  <p:stCondLst>
                                    <p:cond delay="0"/>
                                  </p:stCondLst>
                                  <p:childTnLst>
                                    <p:animRot by="21600000">
                                      <p:cBhvr>
                                        <p:cTn id="15"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effectLst>
                  <a:outerShdw blurRad="38100" dist="38100" dir="2700000" algn="tl">
                    <a:srgbClr val="000000">
                      <a:alpha val="43137"/>
                    </a:srgbClr>
                  </a:outerShdw>
                  <a:reflection blurRad="12700" stA="48000" endA="300" endPos="55000" dir="5400000" sy="-90000" algn="bl" rotWithShape="0"/>
                </a:effectLst>
              </a:rPr>
              <a:t>delayed recovery </a:t>
            </a:r>
            <a:endParaRPr lang="ru-RU"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Объект 2"/>
          <p:cNvSpPr>
            <a:spLocks noGrp="1"/>
          </p:cNvSpPr>
          <p:nvPr>
            <p:ph idx="1"/>
          </p:nvPr>
        </p:nvSpPr>
        <p:spPr>
          <a:xfrm>
            <a:off x="304800" y="1554162"/>
            <a:ext cx="8686800" cy="4395117"/>
          </a:xfrm>
        </p:spPr>
        <p:style>
          <a:lnRef idx="1">
            <a:schemeClr val="dk1"/>
          </a:lnRef>
          <a:fillRef idx="2">
            <a:schemeClr val="dk1"/>
          </a:fillRef>
          <a:effectRef idx="1">
            <a:schemeClr val="dk1"/>
          </a:effectRef>
          <a:fontRef idx="minor">
            <a:schemeClr val="dk1"/>
          </a:fontRef>
        </p:style>
        <p:txBody>
          <a:bodyPr/>
          <a:lstStyle/>
          <a:p>
            <a:pPr algn="just"/>
            <a:r>
              <a:rPr lang="en-US" b="1" dirty="0"/>
              <a:t>Delayed recovery extends to many hours of rest after work. It consists in the growing processes of plastic metabolism and restoration of the ionic and endocrine balance in the body disturbed while exercising </a:t>
            </a:r>
            <a:endParaRPr lang="en-US" b="1" dirty="0" smtClean="0"/>
          </a:p>
          <a:p>
            <a:pPr algn="just"/>
            <a:r>
              <a:rPr lang="en-US" b="1" dirty="0"/>
              <a:t>In the period of delayed recovery, the return to the norm of the body's energy reserves is completed</a:t>
            </a:r>
            <a:endParaRPr lang="ru-RU" b="1" dirty="0"/>
          </a:p>
          <a:p>
            <a:endParaRPr lang="ru-RU" dirty="0"/>
          </a:p>
        </p:txBody>
      </p:sp>
    </p:spTree>
    <p:extLst>
      <p:ext uri="{BB962C8B-B14F-4D97-AF65-F5344CB8AC3E}">
        <p14:creationId xmlns:p14="http://schemas.microsoft.com/office/powerpoint/2010/main" val="25797156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effectLst>
                  <a:outerShdw blurRad="38100" dist="38100" dir="2700000" algn="tl">
                    <a:srgbClr val="000000">
                      <a:alpha val="43137"/>
                    </a:srgbClr>
                  </a:outerShdw>
                  <a:reflection blurRad="12700" stA="48000" endA="300" endPos="55000" dir="5400000" sy="-90000" algn="bl" rotWithShape="0"/>
                </a:effectLst>
              </a:rPr>
              <a:t>brief conclusion</a:t>
            </a:r>
            <a:endParaRPr lang="ru-RU" dirty="0"/>
          </a:p>
        </p:txBody>
      </p:sp>
      <p:sp>
        <p:nvSpPr>
          <p:cNvPr id="3" name="Объект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lnSpcReduction="10000"/>
          </a:bodyPr>
          <a:lstStyle/>
          <a:p>
            <a:pPr algn="just"/>
            <a:r>
              <a:rPr lang="en-US" dirty="0"/>
              <a:t>A characteristic feature of the process of recovery after training and competitive loads is the non-simultaneous (</a:t>
            </a:r>
            <a:r>
              <a:rPr lang="en-US" dirty="0" err="1"/>
              <a:t>heterochronous</a:t>
            </a:r>
            <a:r>
              <a:rPr lang="en-US" dirty="0"/>
              <a:t>) return of various indicators to the initial level after the </a:t>
            </a:r>
            <a:r>
              <a:rPr lang="en-US" dirty="0" smtClean="0"/>
              <a:t>completed </a:t>
            </a:r>
            <a:r>
              <a:rPr lang="en-US" dirty="0"/>
              <a:t>training </a:t>
            </a:r>
            <a:r>
              <a:rPr lang="en-US" dirty="0" smtClean="0"/>
              <a:t>load</a:t>
            </a:r>
          </a:p>
          <a:p>
            <a:pPr algn="just"/>
            <a:r>
              <a:rPr lang="en-US" dirty="0"/>
              <a:t>It was found that after performing training exercises long for 30 seconds with an intensity of 90% of the maximum, recovery of working capacity usually occurs within 90-120 seconds.</a:t>
            </a:r>
            <a:endParaRPr lang="ru-RU" dirty="0"/>
          </a:p>
        </p:txBody>
      </p:sp>
    </p:spTree>
    <p:extLst>
      <p:ext uri="{BB962C8B-B14F-4D97-AF65-F5344CB8AC3E}">
        <p14:creationId xmlns:p14="http://schemas.microsoft.com/office/powerpoint/2010/main" val="13586447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800" i="1" dirty="0">
                <a:effectLst>
                  <a:outerShdw blurRad="38100" dist="38100" dir="2700000" algn="tl">
                    <a:srgbClr val="000000">
                      <a:alpha val="43137"/>
                    </a:srgbClr>
                  </a:outerShdw>
                  <a:reflection blurRad="12700" stA="48000" endA="300" endPos="55000" dir="5400000" sy="-90000" algn="bl" rotWithShape="0"/>
                </a:effectLst>
              </a:rPr>
              <a:t>The time needed to complete </a:t>
            </a:r>
            <a:r>
              <a:rPr lang="en-US" sz="2800" i="1" dirty="0" smtClean="0">
                <a:effectLst>
                  <a:outerShdw blurRad="38100" dist="38100" dir="2700000" algn="tl">
                    <a:srgbClr val="000000">
                      <a:alpha val="43137"/>
                    </a:srgbClr>
                  </a:outerShdw>
                  <a:reflection blurRad="12700" stA="48000" endA="300" endPos="55000" dir="5400000" sy="-90000" algn="bl" rotWithShape="0"/>
                </a:effectLst>
              </a:rPr>
              <a:t>the recovery </a:t>
            </a:r>
            <a:r>
              <a:rPr lang="en-US" sz="2800" i="1" dirty="0">
                <a:effectLst>
                  <a:outerShdw blurRad="38100" dist="38100" dir="2700000" algn="tl">
                    <a:srgbClr val="000000">
                      <a:alpha val="43137"/>
                    </a:srgbClr>
                  </a:outerShdw>
                  <a:reflection blurRad="12700" stA="48000" endA="300" endPos="55000" dir="5400000" sy="-90000" algn="bl" rotWithShape="0"/>
                </a:effectLst>
              </a:rPr>
              <a:t>of various biochemical processes </a:t>
            </a:r>
            <a:r>
              <a:rPr lang="en-US" sz="2800" i="1" dirty="0" smtClean="0">
                <a:effectLst>
                  <a:outerShdw blurRad="38100" dist="38100" dir="2700000" algn="tl">
                    <a:srgbClr val="000000">
                      <a:alpha val="43137"/>
                    </a:srgbClr>
                  </a:outerShdw>
                  <a:reflection blurRad="12700" stA="48000" endA="300" endPos="55000" dir="5400000" sy="-90000" algn="bl" rotWithShape="0"/>
                </a:effectLst>
              </a:rPr>
              <a:t>during the </a:t>
            </a:r>
            <a:r>
              <a:rPr lang="en-US" sz="2800" i="1" dirty="0">
                <a:effectLst>
                  <a:outerShdw blurRad="38100" dist="38100" dir="2700000" algn="tl">
                    <a:srgbClr val="000000">
                      <a:alpha val="43137"/>
                    </a:srgbClr>
                  </a:outerShdw>
                  <a:reflection blurRad="12700" stA="48000" endA="300" endPos="55000" dir="5400000" sy="-90000" algn="bl" rotWithShape="0"/>
                </a:effectLst>
              </a:rPr>
              <a:t>rest period after hard muscle </a:t>
            </a:r>
            <a:r>
              <a:rPr lang="en-US" sz="2800" i="1" dirty="0" smtClean="0">
                <a:effectLst>
                  <a:outerShdw blurRad="38100" dist="38100" dir="2700000" algn="tl">
                    <a:srgbClr val="000000">
                      <a:alpha val="43137"/>
                    </a:srgbClr>
                  </a:outerShdw>
                  <a:reflection blurRad="12700" stA="48000" endA="300" endPos="55000" dir="5400000" sy="-90000" algn="bl" rotWithShape="0"/>
                </a:effectLst>
              </a:rPr>
              <a:t>work</a:t>
            </a:r>
            <a:endParaRPr lang="ru-RU" sz="2800" i="1" dirty="0">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624363475"/>
              </p:ext>
            </p:extLst>
          </p:nvPr>
        </p:nvGraphicFramePr>
        <p:xfrm>
          <a:off x="251520" y="1577448"/>
          <a:ext cx="8686800" cy="5195311"/>
        </p:xfrm>
        <a:graphic>
          <a:graphicData uri="http://schemas.openxmlformats.org/drawingml/2006/table">
            <a:tbl>
              <a:tblPr firstRow="1" bandRow="1">
                <a:tableStyleId>{5C22544A-7EE6-4342-B048-85BDC9FD1C3A}</a:tableStyleId>
              </a:tblPr>
              <a:tblGrid>
                <a:gridCol w="6355432"/>
                <a:gridCol w="2331368"/>
              </a:tblGrid>
              <a:tr h="548573">
                <a:tc>
                  <a:txBody>
                    <a:bodyPr/>
                    <a:lstStyle/>
                    <a:p>
                      <a:pPr algn="ctr"/>
                      <a:r>
                        <a:rPr lang="en-US" sz="2800" dirty="0" smtClean="0"/>
                        <a:t>Processes in the body</a:t>
                      </a:r>
                      <a:endParaRPr lang="ru-RU" sz="2800" dirty="0"/>
                    </a:p>
                  </a:txBody>
                  <a:tcPr>
                    <a:cell3D prstMaterial="dkEdge">
                      <a:bevel/>
                      <a:lightRig rig="flood" dir="t"/>
                    </a:cell3D>
                  </a:tcPr>
                </a:tc>
                <a:tc>
                  <a:txBody>
                    <a:bodyPr/>
                    <a:lstStyle/>
                    <a:p>
                      <a:pPr algn="ctr"/>
                      <a:r>
                        <a:rPr lang="en-US" sz="2800" dirty="0" smtClean="0"/>
                        <a:t>Recovery time</a:t>
                      </a:r>
                      <a:endParaRPr lang="ru-RU" sz="2800" dirty="0"/>
                    </a:p>
                  </a:txBody>
                  <a:tcPr>
                    <a:cell3D prstMaterial="dkEdge">
                      <a:bevel/>
                      <a:lightRig rig="flood" dir="t"/>
                    </a:cell3D>
                  </a:tcPr>
                </a:tc>
              </a:tr>
              <a:tr h="484035">
                <a:tc>
                  <a:txBody>
                    <a:bodyPr/>
                    <a:lstStyle/>
                    <a:p>
                      <a:pPr algn="ctr"/>
                      <a:r>
                        <a:rPr lang="en-US" sz="2400" b="1" dirty="0" smtClean="0"/>
                        <a:t>Recovery of oxygen reserves in the body</a:t>
                      </a:r>
                      <a:endParaRPr lang="ru-RU" sz="2400" b="1" dirty="0"/>
                    </a:p>
                  </a:txBody>
                  <a:tcPr>
                    <a:cell3D prstMaterial="dkEdge">
                      <a:bevel/>
                      <a:lightRig rig="flood" dir="t"/>
                    </a:cell3D>
                  </a:tcPr>
                </a:tc>
                <a:tc>
                  <a:txBody>
                    <a:bodyPr/>
                    <a:lstStyle/>
                    <a:p>
                      <a:pPr algn="ctr"/>
                      <a:r>
                        <a:rPr kumimoji="0" lang="ru-RU" sz="2400" b="1" kern="1200" dirty="0" smtClean="0">
                          <a:solidFill>
                            <a:schemeClr val="dk1"/>
                          </a:solidFill>
                          <a:effectLst/>
                          <a:latin typeface="+mn-lt"/>
                          <a:ea typeface="+mn-ea"/>
                          <a:cs typeface="+mn-cs"/>
                        </a:rPr>
                        <a:t>10-15</a:t>
                      </a:r>
                      <a:r>
                        <a:rPr kumimoji="0" lang="en-US" sz="2400" b="1" kern="1200" baseline="0" dirty="0" smtClean="0">
                          <a:solidFill>
                            <a:schemeClr val="dk1"/>
                          </a:solidFill>
                          <a:effectLst/>
                          <a:latin typeface="+mn-lt"/>
                          <a:ea typeface="+mn-ea"/>
                          <a:cs typeface="+mn-cs"/>
                        </a:rPr>
                        <a:t> sec</a:t>
                      </a:r>
                      <a:endParaRPr lang="ru-RU" sz="2400" b="1" dirty="0"/>
                    </a:p>
                  </a:txBody>
                  <a:tcPr>
                    <a:cell3D prstMaterial="dkEdge">
                      <a:bevel/>
                      <a:lightRig rig="flood" dir="t"/>
                    </a:cell3D>
                  </a:tcPr>
                </a:tc>
              </a:tr>
              <a:tr h="871264">
                <a:tc>
                  <a:txBody>
                    <a:bodyPr/>
                    <a:lstStyle/>
                    <a:p>
                      <a:pPr algn="ctr"/>
                      <a:r>
                        <a:rPr lang="en-US" sz="2400" b="1" dirty="0" smtClean="0"/>
                        <a:t>Recovery of the </a:t>
                      </a:r>
                      <a:r>
                        <a:rPr lang="en-US" sz="2400" b="1" dirty="0" err="1" smtClean="0"/>
                        <a:t>alactic</a:t>
                      </a:r>
                      <a:r>
                        <a:rPr lang="en-US" sz="2400" b="1" dirty="0" smtClean="0"/>
                        <a:t> anaerobic reserves in muscles</a:t>
                      </a:r>
                      <a:endParaRPr lang="ru-RU" sz="2400" b="1" dirty="0"/>
                    </a:p>
                  </a:txBody>
                  <a:tcPr>
                    <a:cell3D prstMaterial="dkEdge">
                      <a:bevel/>
                      <a:lightRig rig="flood" dir="t"/>
                    </a:cell3D>
                  </a:tcPr>
                </a:tc>
                <a:tc>
                  <a:txBody>
                    <a:bodyPr/>
                    <a:lstStyle/>
                    <a:p>
                      <a:pPr algn="ctr"/>
                      <a:r>
                        <a:rPr lang="en-US" sz="2400" b="1" dirty="0" smtClean="0"/>
                        <a:t>2 – 5 min</a:t>
                      </a:r>
                      <a:endParaRPr lang="ru-RU" sz="2400" b="1" dirty="0"/>
                    </a:p>
                  </a:txBody>
                  <a:tcPr>
                    <a:cell3D prstMaterial="dkEdge">
                      <a:bevel/>
                      <a:lightRig rig="flood" dir="t"/>
                    </a:cell3D>
                  </a:tcPr>
                </a:tc>
              </a:tr>
              <a:tr h="484035">
                <a:tc>
                  <a:txBody>
                    <a:bodyPr/>
                    <a:lstStyle/>
                    <a:p>
                      <a:pPr algn="ctr"/>
                      <a:r>
                        <a:rPr lang="en-US" sz="2400" b="1" dirty="0" smtClean="0"/>
                        <a:t>Pay</a:t>
                      </a:r>
                      <a:r>
                        <a:rPr lang="en-US" sz="2400" b="1" baseline="0" dirty="0" smtClean="0"/>
                        <a:t> back</a:t>
                      </a:r>
                      <a:r>
                        <a:rPr lang="en-US" sz="2400" b="1" dirty="0" smtClean="0"/>
                        <a:t> of </a:t>
                      </a:r>
                      <a:r>
                        <a:rPr lang="en-US" sz="2400" b="1" dirty="0" err="1" smtClean="0"/>
                        <a:t>alactic</a:t>
                      </a:r>
                      <a:r>
                        <a:rPr lang="en-US" sz="2400" b="1" dirty="0" smtClean="0"/>
                        <a:t> oxygen debt</a:t>
                      </a:r>
                      <a:endParaRPr lang="ru-RU" sz="2400" b="1" dirty="0"/>
                    </a:p>
                  </a:txBody>
                  <a:tcPr>
                    <a:cell3D prstMaterial="dkEdge">
                      <a:bevel/>
                      <a:lightRig rig="flood" dir="t"/>
                    </a:cell3D>
                  </a:tcPr>
                </a:tc>
                <a:tc>
                  <a:txBody>
                    <a:bodyPr/>
                    <a:lstStyle/>
                    <a:p>
                      <a:pPr algn="ctr"/>
                      <a:r>
                        <a:rPr lang="en-US" sz="2400" b="1" dirty="0" smtClean="0"/>
                        <a:t>3</a:t>
                      </a:r>
                      <a:r>
                        <a:rPr lang="en-US" sz="2400" b="1" baseline="0" dirty="0" smtClean="0"/>
                        <a:t> – 5 min</a:t>
                      </a:r>
                      <a:endParaRPr lang="ru-RU" sz="2400" b="1" dirty="0"/>
                    </a:p>
                  </a:txBody>
                  <a:tcPr>
                    <a:cell3D prstMaterial="dkEdge">
                      <a:bevel/>
                      <a:lightRig rig="flood" dir="t"/>
                    </a:cell3D>
                  </a:tcPr>
                </a:tc>
              </a:tr>
              <a:tr h="484035">
                <a:tc>
                  <a:txBody>
                    <a:bodyPr/>
                    <a:lstStyle/>
                    <a:p>
                      <a:pPr algn="ctr"/>
                      <a:r>
                        <a:rPr lang="en-US" sz="2400" b="1" dirty="0" smtClean="0"/>
                        <a:t>Removal of lactic acid from the body</a:t>
                      </a:r>
                      <a:endParaRPr lang="ru-RU" sz="2400" b="1" dirty="0"/>
                    </a:p>
                  </a:txBody>
                  <a:tcPr>
                    <a:cell3D prstMaterial="dkEdge">
                      <a:bevel/>
                      <a:lightRig rig="flood" dir="t"/>
                    </a:cell3D>
                  </a:tcPr>
                </a:tc>
                <a:tc>
                  <a:txBody>
                    <a:bodyPr/>
                    <a:lstStyle/>
                    <a:p>
                      <a:pPr algn="ctr"/>
                      <a:r>
                        <a:rPr lang="en-US" sz="2400" b="1" dirty="0" smtClean="0"/>
                        <a:t>1 – 1,5 hours</a:t>
                      </a:r>
                      <a:endParaRPr lang="ru-RU" sz="2400" b="1" dirty="0"/>
                    </a:p>
                  </a:txBody>
                  <a:tcPr>
                    <a:cell3D prstMaterial="dkEdge">
                      <a:bevel/>
                      <a:lightRig rig="flood" dir="t"/>
                    </a:cell3D>
                  </a:tcPr>
                </a:tc>
              </a:tr>
              <a:tr h="4840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Pay</a:t>
                      </a:r>
                      <a:r>
                        <a:rPr lang="en-US" sz="2400" b="1" baseline="0" dirty="0" smtClean="0"/>
                        <a:t> back</a:t>
                      </a:r>
                      <a:r>
                        <a:rPr lang="en-US" sz="2400" b="1" dirty="0" smtClean="0"/>
                        <a:t> of lactic oxygen debt</a:t>
                      </a:r>
                      <a:endParaRPr lang="ru-RU" sz="2400" b="1" dirty="0" smtClean="0"/>
                    </a:p>
                  </a:txBody>
                  <a:tcPr>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1 – 1,5 hours</a:t>
                      </a:r>
                      <a:endParaRPr lang="ru-RU" sz="2400" b="1" dirty="0" smtClean="0"/>
                    </a:p>
                  </a:txBody>
                  <a:tcPr>
                    <a:cell3D prstMaterial="dkEdge">
                      <a:bevel/>
                      <a:lightRig rig="flood" dir="t"/>
                    </a:cell3D>
                  </a:tcPr>
                </a:tc>
              </a:tr>
              <a:tr h="484035">
                <a:tc>
                  <a:txBody>
                    <a:bodyPr/>
                    <a:lstStyle/>
                    <a:p>
                      <a:pPr algn="ctr"/>
                      <a:r>
                        <a:rPr lang="en-US" sz="2400" b="1" dirty="0" err="1" smtClean="0"/>
                        <a:t>Resynthesis</a:t>
                      </a:r>
                      <a:r>
                        <a:rPr lang="en-US" sz="2400" b="1" dirty="0" smtClean="0"/>
                        <a:t> of intramuscular glycogen reserves</a:t>
                      </a:r>
                      <a:endParaRPr lang="ru-RU" sz="2400" b="1" dirty="0"/>
                    </a:p>
                  </a:txBody>
                  <a:tcPr>
                    <a:cell3D prstMaterial="dkEdge">
                      <a:bevel/>
                      <a:lightRig rig="flood" dir="t"/>
                    </a:cell3D>
                  </a:tcPr>
                </a:tc>
                <a:tc>
                  <a:txBody>
                    <a:bodyPr/>
                    <a:lstStyle/>
                    <a:p>
                      <a:pPr algn="ctr"/>
                      <a:r>
                        <a:rPr lang="en-US" dirty="0" smtClean="0"/>
                        <a:t> </a:t>
                      </a:r>
                      <a:r>
                        <a:rPr kumimoji="0" lang="ru-RU" sz="2400" b="1" kern="1200" dirty="0" smtClean="0">
                          <a:solidFill>
                            <a:schemeClr val="dk1"/>
                          </a:solidFill>
                          <a:effectLst/>
                          <a:latin typeface="+mn-lt"/>
                          <a:ea typeface="+mn-ea"/>
                          <a:cs typeface="+mn-cs"/>
                        </a:rPr>
                        <a:t>12</a:t>
                      </a:r>
                      <a:r>
                        <a:rPr kumimoji="0" lang="en-US" sz="2400" b="1" kern="1200" dirty="0" smtClean="0">
                          <a:solidFill>
                            <a:schemeClr val="dk1"/>
                          </a:solidFill>
                          <a:effectLst/>
                          <a:latin typeface="+mn-lt"/>
                          <a:ea typeface="+mn-ea"/>
                          <a:cs typeface="+mn-cs"/>
                        </a:rPr>
                        <a:t> </a:t>
                      </a:r>
                      <a:r>
                        <a:rPr kumimoji="0" lang="ru-RU" sz="2400" b="1" kern="1200" dirty="0" smtClean="0">
                          <a:solidFill>
                            <a:schemeClr val="dk1"/>
                          </a:solidFill>
                          <a:effectLst/>
                          <a:latin typeface="+mn-lt"/>
                          <a:ea typeface="+mn-ea"/>
                          <a:cs typeface="+mn-cs"/>
                        </a:rPr>
                        <a:t>-</a:t>
                      </a:r>
                      <a:r>
                        <a:rPr kumimoji="0" lang="en-US" sz="2400" b="1" kern="1200" dirty="0" smtClean="0">
                          <a:solidFill>
                            <a:schemeClr val="dk1"/>
                          </a:solidFill>
                          <a:effectLst/>
                          <a:latin typeface="+mn-lt"/>
                          <a:ea typeface="+mn-ea"/>
                          <a:cs typeface="+mn-cs"/>
                        </a:rPr>
                        <a:t> </a:t>
                      </a:r>
                      <a:r>
                        <a:rPr kumimoji="0" lang="ru-RU" sz="2400" b="1" kern="1200" dirty="0" smtClean="0">
                          <a:solidFill>
                            <a:schemeClr val="dk1"/>
                          </a:solidFill>
                          <a:effectLst/>
                          <a:latin typeface="+mn-lt"/>
                          <a:ea typeface="+mn-ea"/>
                          <a:cs typeface="+mn-cs"/>
                        </a:rPr>
                        <a:t>48</a:t>
                      </a:r>
                      <a:r>
                        <a:rPr kumimoji="0" lang="en-US" sz="2400" b="1" kern="1200" baseline="0" dirty="0" smtClean="0">
                          <a:solidFill>
                            <a:schemeClr val="dk1"/>
                          </a:solidFill>
                          <a:effectLst/>
                          <a:latin typeface="+mn-lt"/>
                          <a:ea typeface="+mn-ea"/>
                          <a:cs typeface="+mn-cs"/>
                        </a:rPr>
                        <a:t> hours</a:t>
                      </a:r>
                      <a:endParaRPr lang="ru-RU" sz="2400" b="1" dirty="0"/>
                    </a:p>
                  </a:txBody>
                  <a:tcPr>
                    <a:cell3D prstMaterial="dkEdge">
                      <a:bevel/>
                      <a:lightRig rig="flood" dir="t"/>
                    </a:cell3D>
                  </a:tcPr>
                </a:tc>
              </a:tr>
              <a:tr h="484035">
                <a:tc>
                  <a:txBody>
                    <a:bodyPr/>
                    <a:lstStyle/>
                    <a:p>
                      <a:pPr algn="ctr"/>
                      <a:r>
                        <a:rPr lang="en-US" sz="2400" b="1" dirty="0" smtClean="0"/>
                        <a:t>Recovery of glycogen reserves in the liver</a:t>
                      </a:r>
                      <a:endParaRPr lang="ru-RU" sz="2400" b="1" dirty="0"/>
                    </a:p>
                  </a:txBody>
                  <a:tcPr>
                    <a:lnB w="12700" cap="flat" cmpd="sng" algn="ctr">
                      <a:solidFill>
                        <a:schemeClr val="tx1"/>
                      </a:solidFill>
                      <a:prstDash val="solid"/>
                      <a:round/>
                      <a:headEnd type="none" w="med" len="med"/>
                      <a:tailEnd type="none" w="med" len="med"/>
                    </a:lnB>
                    <a:cell3D prstMaterial="dkEdge">
                      <a:bevel/>
                      <a:lightRig rig="flood" dir="t"/>
                    </a:cell3D>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2400" b="1" kern="1200" dirty="0" smtClean="0">
                          <a:solidFill>
                            <a:schemeClr val="dk1"/>
                          </a:solidFill>
                          <a:effectLst/>
                          <a:latin typeface="+mn-lt"/>
                          <a:ea typeface="+mn-ea"/>
                          <a:cs typeface="+mn-cs"/>
                        </a:rPr>
                        <a:t>12</a:t>
                      </a:r>
                      <a:r>
                        <a:rPr kumimoji="0" lang="en-US" sz="2400" b="1" kern="1200" dirty="0" smtClean="0">
                          <a:solidFill>
                            <a:schemeClr val="dk1"/>
                          </a:solidFill>
                          <a:effectLst/>
                          <a:latin typeface="+mn-lt"/>
                          <a:ea typeface="+mn-ea"/>
                          <a:cs typeface="+mn-cs"/>
                        </a:rPr>
                        <a:t> </a:t>
                      </a:r>
                      <a:r>
                        <a:rPr kumimoji="0" lang="ru-RU" sz="2400" b="1" kern="1200" dirty="0" smtClean="0">
                          <a:solidFill>
                            <a:schemeClr val="dk1"/>
                          </a:solidFill>
                          <a:effectLst/>
                          <a:latin typeface="+mn-lt"/>
                          <a:ea typeface="+mn-ea"/>
                          <a:cs typeface="+mn-cs"/>
                        </a:rPr>
                        <a:t>-</a:t>
                      </a:r>
                      <a:r>
                        <a:rPr kumimoji="0" lang="en-US" sz="2400" b="1" kern="1200" dirty="0" smtClean="0">
                          <a:solidFill>
                            <a:schemeClr val="dk1"/>
                          </a:solidFill>
                          <a:effectLst/>
                          <a:latin typeface="+mn-lt"/>
                          <a:ea typeface="+mn-ea"/>
                          <a:cs typeface="+mn-cs"/>
                        </a:rPr>
                        <a:t> </a:t>
                      </a:r>
                      <a:r>
                        <a:rPr kumimoji="0" lang="ru-RU" sz="2400" b="1" kern="1200" dirty="0" smtClean="0">
                          <a:solidFill>
                            <a:schemeClr val="dk1"/>
                          </a:solidFill>
                          <a:effectLst/>
                          <a:latin typeface="+mn-lt"/>
                          <a:ea typeface="+mn-ea"/>
                          <a:cs typeface="+mn-cs"/>
                        </a:rPr>
                        <a:t>48</a:t>
                      </a:r>
                      <a:r>
                        <a:rPr kumimoji="0" lang="en-US" sz="2400" b="1" kern="1200" baseline="0" dirty="0" smtClean="0">
                          <a:solidFill>
                            <a:schemeClr val="dk1"/>
                          </a:solidFill>
                          <a:effectLst/>
                          <a:latin typeface="+mn-lt"/>
                          <a:ea typeface="+mn-ea"/>
                          <a:cs typeface="+mn-cs"/>
                        </a:rPr>
                        <a:t> hours</a:t>
                      </a:r>
                      <a:endParaRPr lang="ru-RU" sz="2400" b="1" dirty="0" smtClean="0"/>
                    </a:p>
                  </a:txBody>
                  <a:tcPr>
                    <a:lnB w="12700" cap="flat" cmpd="sng" algn="ctr">
                      <a:solidFill>
                        <a:schemeClr val="tx1"/>
                      </a:solidFill>
                      <a:prstDash val="solid"/>
                      <a:round/>
                      <a:headEnd type="none" w="med" len="med"/>
                      <a:tailEnd type="none" w="med" len="med"/>
                    </a:lnB>
                    <a:cell3D prstMaterial="dkEdge">
                      <a:bevel/>
                      <a:lightRig rig="flood" dir="t"/>
                    </a:cell3D>
                  </a:tcPr>
                </a:tc>
              </a:tr>
              <a:tr h="871264">
                <a:tc>
                  <a:txBody>
                    <a:bodyPr/>
                    <a:lstStyle/>
                    <a:p>
                      <a:pPr algn="ctr"/>
                      <a:r>
                        <a:rPr lang="en-US" sz="2400" b="1" dirty="0" smtClean="0"/>
                        <a:t>Increasing the synthesis of enzyme and structural proteins</a:t>
                      </a:r>
                      <a:endParaRPr lang="ru-RU" sz="2400" b="1" dirty="0"/>
                    </a:p>
                  </a:txBody>
                  <a:tcPr>
                    <a:lnT w="12700" cap="flat" cmpd="sng" algn="ctr">
                      <a:solidFill>
                        <a:schemeClr val="tx1"/>
                      </a:solidFill>
                      <a:prstDash val="solid"/>
                      <a:round/>
                      <a:headEnd type="none" w="med" len="med"/>
                      <a:tailEnd type="none" w="med" len="med"/>
                    </a:lnT>
                    <a:cell3D prstMaterial="dkEdge">
                      <a:bevel/>
                      <a:lightRig rig="flood" dir="t"/>
                    </a:cell3D>
                  </a:tcPr>
                </a:tc>
                <a:tc>
                  <a:txBody>
                    <a:bodyPr/>
                    <a:lstStyle/>
                    <a:p>
                      <a:pPr algn="ctr"/>
                      <a:r>
                        <a:rPr kumimoji="0" lang="en-US" sz="2400" b="1" kern="1200" dirty="0" smtClean="0">
                          <a:solidFill>
                            <a:schemeClr val="dk1"/>
                          </a:solidFill>
                          <a:effectLst/>
                          <a:latin typeface="+mn-lt"/>
                          <a:ea typeface="+mn-ea"/>
                          <a:cs typeface="+mn-cs"/>
                        </a:rPr>
                        <a:t>12-72  hours</a:t>
                      </a:r>
                      <a:endParaRPr lang="ru-RU" sz="2400" dirty="0"/>
                    </a:p>
                  </a:txBody>
                  <a:tcPr>
                    <a:lnT w="12700" cap="flat" cmpd="sng" algn="ctr">
                      <a:solidFill>
                        <a:schemeClr val="tx1"/>
                      </a:solidFill>
                      <a:prstDash val="solid"/>
                      <a:round/>
                      <a:headEnd type="none" w="med" len="med"/>
                      <a:tailEnd type="none" w="med" len="med"/>
                    </a:lnT>
                    <a:cell3D prstMaterial="dkEdge">
                      <a:bevel/>
                      <a:lightRig rig="flood" dir="t"/>
                    </a:cell3D>
                  </a:tcPr>
                </a:tc>
              </a:tr>
            </a:tbl>
          </a:graphicData>
        </a:graphic>
      </p:graphicFrame>
    </p:spTree>
    <p:extLst>
      <p:ext uri="{BB962C8B-B14F-4D97-AF65-F5344CB8AC3E}">
        <p14:creationId xmlns:p14="http://schemas.microsoft.com/office/powerpoint/2010/main" val="3965695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052737"/>
            <a:ext cx="8686800" cy="2160240"/>
          </a:xfrm>
        </p:spPr>
        <p:style>
          <a:lnRef idx="1">
            <a:schemeClr val="dk1"/>
          </a:lnRef>
          <a:fillRef idx="2">
            <a:schemeClr val="dk1"/>
          </a:fillRef>
          <a:effectRef idx="1">
            <a:schemeClr val="dk1"/>
          </a:effectRef>
          <a:fontRef idx="minor">
            <a:schemeClr val="dk1"/>
          </a:fontRef>
        </p:style>
        <p:txBody>
          <a:bodyPr/>
          <a:lstStyle/>
          <a:p>
            <a:pPr marL="0" indent="0" algn="just">
              <a:buNone/>
            </a:pPr>
            <a:r>
              <a:rPr lang="en-US" b="1" dirty="0"/>
              <a:t>Performing hard muscle work is related to </a:t>
            </a:r>
            <a:r>
              <a:rPr lang="en-US" b="1" u="sng" dirty="0"/>
              <a:t>developing fatigue</a:t>
            </a:r>
            <a:r>
              <a:rPr lang="en-US" b="1" dirty="0"/>
              <a:t>, its </a:t>
            </a:r>
            <a:r>
              <a:rPr lang="en-US" b="1" u="sng" dirty="0"/>
              <a:t>recovery to the pre-working level</a:t>
            </a:r>
            <a:r>
              <a:rPr lang="en-US" b="1" dirty="0"/>
              <a:t>, </a:t>
            </a:r>
            <a:r>
              <a:rPr lang="en-US" b="1" u="sng" dirty="0" smtClean="0"/>
              <a:t>super-recovery</a:t>
            </a:r>
            <a:r>
              <a:rPr lang="en-US" b="1" dirty="0" smtClean="0"/>
              <a:t> </a:t>
            </a:r>
            <a:r>
              <a:rPr lang="en-US" b="1" dirty="0"/>
              <a:t>and further </a:t>
            </a:r>
            <a:r>
              <a:rPr lang="en-US" b="1" u="sng" dirty="0"/>
              <a:t>stabilization at the pre-working </a:t>
            </a:r>
            <a:r>
              <a:rPr lang="en-US" b="1" u="sng" dirty="0" smtClean="0"/>
              <a:t>level</a:t>
            </a:r>
            <a:endParaRPr lang="ru-RU" b="1" u="sng" dirty="0"/>
          </a:p>
        </p:txBody>
      </p:sp>
      <p:sp>
        <p:nvSpPr>
          <p:cNvPr id="4" name="Стрелка вниз 3"/>
          <p:cNvSpPr/>
          <p:nvPr/>
        </p:nvSpPr>
        <p:spPr>
          <a:xfrm>
            <a:off x="4283968" y="3284984"/>
            <a:ext cx="484632" cy="978408"/>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5" name="Прямоугольник 4"/>
          <p:cNvSpPr/>
          <p:nvPr/>
        </p:nvSpPr>
        <p:spPr>
          <a:xfrm>
            <a:off x="251520" y="4263392"/>
            <a:ext cx="8712968" cy="206210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3200" b="1" dirty="0" smtClean="0"/>
              <a:t>These </a:t>
            </a:r>
            <a:r>
              <a:rPr lang="en-US" sz="3200" b="1" dirty="0"/>
              <a:t>stages also determine the variations in the athlete's </a:t>
            </a:r>
            <a:r>
              <a:rPr lang="en-US" sz="3200" b="1" dirty="0" smtClean="0"/>
              <a:t>performance. There </a:t>
            </a:r>
            <a:r>
              <a:rPr lang="en-US" sz="3200" b="1" dirty="0"/>
              <a:t>is a phase of </a:t>
            </a:r>
            <a:r>
              <a:rPr lang="en-US" sz="3200" b="1" u="sng" dirty="0"/>
              <a:t>decrease in performance</a:t>
            </a:r>
            <a:r>
              <a:rPr lang="en-US" sz="3200" b="1" dirty="0"/>
              <a:t>, </a:t>
            </a:r>
            <a:r>
              <a:rPr lang="en-US" sz="3200" b="1" u="sng" dirty="0"/>
              <a:t>its recovery</a:t>
            </a:r>
            <a:r>
              <a:rPr lang="en-US" sz="3200" b="1" dirty="0"/>
              <a:t>, </a:t>
            </a:r>
            <a:r>
              <a:rPr lang="en-US" sz="3200" b="1" u="sng" dirty="0" err="1"/>
              <a:t>supercompensation</a:t>
            </a:r>
            <a:r>
              <a:rPr lang="en-US" sz="3200" b="1" dirty="0"/>
              <a:t> and </a:t>
            </a:r>
            <a:r>
              <a:rPr lang="en-US" sz="3200" b="1" u="sng" dirty="0" smtClean="0"/>
              <a:t>stabilization</a:t>
            </a:r>
            <a:endParaRPr lang="ru-RU" sz="3200" b="1" u="sng" dirty="0"/>
          </a:p>
        </p:txBody>
      </p:sp>
    </p:spTree>
    <p:extLst>
      <p:ext uri="{BB962C8B-B14F-4D97-AF65-F5344CB8AC3E}">
        <p14:creationId xmlns:p14="http://schemas.microsoft.com/office/powerpoint/2010/main" val="7760724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recovery phases</a:t>
            </a:r>
            <a:endParaRPr lang="ru-RU" dirty="0"/>
          </a:p>
        </p:txBody>
      </p:sp>
      <p:sp>
        <p:nvSpPr>
          <p:cNvPr id="3" name="Объект 2"/>
          <p:cNvSpPr>
            <a:spLocks noGrp="1"/>
          </p:cNvSpPr>
          <p:nvPr>
            <p:ph idx="1"/>
          </p:nvPr>
        </p:nvSpPr>
        <p:spPr>
          <a:xfrm>
            <a:off x="264604" y="1146811"/>
            <a:ext cx="8686800" cy="1872208"/>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en-US" sz="2800" b="1" dirty="0">
                <a:solidFill>
                  <a:schemeClr val="tx1"/>
                </a:solidFill>
              </a:rPr>
              <a:t>In the phase of </a:t>
            </a:r>
            <a:r>
              <a:rPr lang="en-US" sz="2800" b="1" u="sng" dirty="0">
                <a:solidFill>
                  <a:schemeClr val="tx1"/>
                </a:solidFill>
              </a:rPr>
              <a:t>recovery of working capacity to the pre-working </a:t>
            </a:r>
            <a:r>
              <a:rPr lang="en-US" sz="2800" b="1" u="sng" dirty="0" smtClean="0">
                <a:solidFill>
                  <a:schemeClr val="tx1"/>
                </a:solidFill>
              </a:rPr>
              <a:t>level </a:t>
            </a:r>
            <a:r>
              <a:rPr lang="en-US" sz="2800" b="1" dirty="0" smtClean="0">
                <a:solidFill>
                  <a:schemeClr val="tx1"/>
                </a:solidFill>
              </a:rPr>
              <a:t>occurs </a:t>
            </a:r>
            <a:r>
              <a:rPr lang="en-US" sz="2800" b="1" dirty="0">
                <a:solidFill>
                  <a:schemeClr val="tx1"/>
                </a:solidFill>
              </a:rPr>
              <a:t>normalization of </a:t>
            </a:r>
            <a:r>
              <a:rPr lang="en-US" sz="2800" b="1" dirty="0" smtClean="0">
                <a:solidFill>
                  <a:schemeClr val="tx1"/>
                </a:solidFill>
              </a:rPr>
              <a:t>functions, </a:t>
            </a:r>
            <a:r>
              <a:rPr lang="en-US" sz="2800" b="1" dirty="0">
                <a:solidFill>
                  <a:schemeClr val="tx1"/>
                </a:solidFill>
              </a:rPr>
              <a:t>replenishment of energy </a:t>
            </a:r>
            <a:r>
              <a:rPr lang="en-US" sz="2800" b="1" dirty="0" smtClean="0">
                <a:solidFill>
                  <a:schemeClr val="tx1"/>
                </a:solidFill>
              </a:rPr>
              <a:t>reserves and </a:t>
            </a:r>
            <a:r>
              <a:rPr lang="en-US" sz="2800" b="1" dirty="0">
                <a:solidFill>
                  <a:schemeClr val="tx1"/>
                </a:solidFill>
              </a:rPr>
              <a:t>restoration of </a:t>
            </a:r>
            <a:r>
              <a:rPr lang="en-US" sz="2800" b="1" dirty="0" smtClean="0">
                <a:solidFill>
                  <a:schemeClr val="tx1"/>
                </a:solidFill>
              </a:rPr>
              <a:t>homeostasis</a:t>
            </a:r>
            <a:endParaRPr lang="ru-RU" sz="2800" b="1" dirty="0">
              <a:solidFill>
                <a:schemeClr val="tx1"/>
              </a:solidFill>
            </a:endParaRPr>
          </a:p>
        </p:txBody>
      </p:sp>
      <p:sp>
        <p:nvSpPr>
          <p:cNvPr id="4" name="Прямоугольник 3"/>
          <p:cNvSpPr/>
          <p:nvPr/>
        </p:nvSpPr>
        <p:spPr>
          <a:xfrm>
            <a:off x="251520" y="3429000"/>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800" b="1" dirty="0"/>
              <a:t>In the phase of </a:t>
            </a:r>
            <a:r>
              <a:rPr lang="en-US" sz="2800" b="1" u="sng" dirty="0"/>
              <a:t>super-recovery</a:t>
            </a:r>
            <a:r>
              <a:rPr lang="en-US" sz="2800" b="1" dirty="0"/>
              <a:t>, </a:t>
            </a:r>
            <a:r>
              <a:rPr lang="en-US" sz="2800" b="1" dirty="0" err="1"/>
              <a:t>supercompensation</a:t>
            </a:r>
            <a:r>
              <a:rPr lang="en-US" sz="2800" b="1" dirty="0"/>
              <a:t> of energy resources is taking place</a:t>
            </a:r>
            <a:endParaRPr lang="ru-RU" sz="2800" dirty="0"/>
          </a:p>
        </p:txBody>
      </p:sp>
      <p:sp>
        <p:nvSpPr>
          <p:cNvPr id="5" name="Прямоугольник 4"/>
          <p:cNvSpPr/>
          <p:nvPr/>
        </p:nvSpPr>
        <p:spPr>
          <a:xfrm>
            <a:off x="251520" y="4725144"/>
            <a:ext cx="8712968" cy="95410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800" b="1" dirty="0"/>
              <a:t>In the stabilization phase cellular structures and enzyme systems are reconstructed</a:t>
            </a:r>
            <a:endParaRPr lang="ru-RU" sz="2800" dirty="0"/>
          </a:p>
        </p:txBody>
      </p:sp>
    </p:spTree>
    <p:extLst>
      <p:ext uri="{BB962C8B-B14F-4D97-AF65-F5344CB8AC3E}">
        <p14:creationId xmlns:p14="http://schemas.microsoft.com/office/powerpoint/2010/main" val="40776628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barn(inVertical)">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barn(inVertical)">
                                      <p:cBhvr>
                                        <p:cTn id="2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712968" cy="1224136"/>
          </a:xfrm>
        </p:spPr>
        <p:style>
          <a:lnRef idx="3">
            <a:schemeClr val="lt1"/>
          </a:lnRef>
          <a:fillRef idx="1">
            <a:schemeClr val="dk1"/>
          </a:fillRef>
          <a:effectRef idx="1">
            <a:schemeClr val="dk1"/>
          </a:effectRef>
          <a:fontRef idx="minor">
            <a:schemeClr val="lt1"/>
          </a:fontRef>
        </p:style>
        <p:txBody>
          <a:bodyPr>
            <a:noAutofit/>
          </a:bodyPr>
          <a:lstStyle/>
          <a:p>
            <a:pPr algn="just"/>
            <a:r>
              <a:rPr lang="en-US" sz="2400" b="1" dirty="0">
                <a:solidFill>
                  <a:schemeClr val="bg1"/>
                </a:solidFill>
              </a:rPr>
              <a:t>Changes in the functional systems of the athlete's body that emerge during the recovery period are the basis for improving </a:t>
            </a:r>
            <a:r>
              <a:rPr lang="en-US" sz="2400" b="1" dirty="0" smtClean="0">
                <a:solidFill>
                  <a:schemeClr val="bg1"/>
                </a:solidFill>
              </a:rPr>
              <a:t>preparedness</a:t>
            </a:r>
            <a:endParaRPr lang="ru-RU" sz="2400" b="1" dirty="0">
              <a:solidFill>
                <a:schemeClr val="bg1"/>
              </a:solidFill>
            </a:endParaRPr>
          </a:p>
        </p:txBody>
      </p:sp>
      <p:sp>
        <p:nvSpPr>
          <p:cNvPr id="3" name="Объект 2"/>
          <p:cNvSpPr>
            <a:spLocks noGrp="1"/>
          </p:cNvSpPr>
          <p:nvPr>
            <p:ph idx="1"/>
          </p:nvPr>
        </p:nvSpPr>
        <p:spPr>
          <a:xfrm>
            <a:off x="179512" y="1556792"/>
            <a:ext cx="8686800" cy="4752528"/>
          </a:xfrm>
        </p:spPr>
        <p:txBody>
          <a:bodyPr>
            <a:normAutofit/>
          </a:bodyPr>
          <a:lstStyle/>
          <a:p>
            <a:pPr marL="0" indent="0" algn="just">
              <a:buNone/>
            </a:pPr>
            <a:r>
              <a:rPr lang="en-US" sz="2400" b="1" dirty="0" smtClean="0">
                <a:solidFill>
                  <a:schemeClr val="tx1"/>
                </a:solidFill>
              </a:rPr>
              <a:t>Because </a:t>
            </a:r>
            <a:r>
              <a:rPr lang="en-US" sz="2400" b="1" dirty="0">
                <a:solidFill>
                  <a:schemeClr val="tx1"/>
                </a:solidFill>
              </a:rPr>
              <a:t>of this </a:t>
            </a:r>
            <a:r>
              <a:rPr lang="en-US" sz="2400" b="1" dirty="0" smtClean="0">
                <a:solidFill>
                  <a:schemeClr val="tx1"/>
                </a:solidFill>
              </a:rPr>
              <a:t> </a:t>
            </a:r>
            <a:r>
              <a:rPr lang="en-US" sz="2400" b="1" dirty="0">
                <a:solidFill>
                  <a:schemeClr val="tx1"/>
                </a:solidFill>
              </a:rPr>
              <a:t>when analyzing after the working period after loads </a:t>
            </a:r>
            <a:r>
              <a:rPr lang="en-US" sz="2400" b="1" dirty="0" smtClean="0">
                <a:solidFill>
                  <a:schemeClr val="tx1"/>
                </a:solidFill>
              </a:rPr>
              <a:t>two </a:t>
            </a:r>
            <a:r>
              <a:rPr lang="en-US" sz="2400" b="1" dirty="0">
                <a:solidFill>
                  <a:schemeClr val="tx1"/>
                </a:solidFill>
              </a:rPr>
              <a:t>phases should be recognized</a:t>
            </a:r>
            <a:r>
              <a:rPr lang="en-US" sz="2400" b="1" dirty="0" smtClean="0">
                <a:solidFill>
                  <a:schemeClr val="tx1"/>
                </a:solidFill>
              </a:rPr>
              <a:t>:</a:t>
            </a:r>
          </a:p>
          <a:p>
            <a:pPr marL="514350" indent="-514350" algn="just">
              <a:buAutoNum type="arabicParenR"/>
            </a:pPr>
            <a:r>
              <a:rPr lang="en-US" sz="2600" b="1" dirty="0" smtClean="0">
                <a:solidFill>
                  <a:schemeClr val="tx1"/>
                </a:solidFill>
              </a:rPr>
              <a:t>The </a:t>
            </a:r>
            <a:r>
              <a:rPr lang="en-US" sz="2600" b="1" dirty="0">
                <a:solidFill>
                  <a:schemeClr val="tx1"/>
                </a:solidFill>
              </a:rPr>
              <a:t>phase of changed somatic and vegetative functions under the influence of muscle work (early recovery period) which is based on the restoration of homeostasis of the body; its calculated in minutes and </a:t>
            </a:r>
            <a:r>
              <a:rPr lang="en-US" sz="2600" b="1" dirty="0" smtClean="0">
                <a:solidFill>
                  <a:schemeClr val="tx1"/>
                </a:solidFill>
              </a:rPr>
              <a:t>hours</a:t>
            </a:r>
          </a:p>
          <a:p>
            <a:pPr marL="514350" indent="-514350" algn="just">
              <a:buAutoNum type="arabicParenR"/>
            </a:pPr>
            <a:r>
              <a:rPr lang="en-US" sz="2600" b="1" dirty="0" smtClean="0">
                <a:solidFill>
                  <a:schemeClr val="tx1"/>
                </a:solidFill>
              </a:rPr>
              <a:t> The </a:t>
            </a:r>
            <a:r>
              <a:rPr lang="en-US" sz="2600" b="1" dirty="0">
                <a:solidFill>
                  <a:schemeClr val="tx1"/>
                </a:solidFill>
              </a:rPr>
              <a:t>constructive phase (the period of delayed recovery), during which the is the formation of functional and structural changes in organs and tissues due to the summation of trace reactions to </a:t>
            </a:r>
            <a:r>
              <a:rPr lang="en-US" sz="2600" b="1" dirty="0" smtClean="0">
                <a:solidFill>
                  <a:schemeClr val="tx1"/>
                </a:solidFill>
              </a:rPr>
              <a:t>loads</a:t>
            </a:r>
            <a:endParaRPr lang="en-US" sz="2600" b="1" dirty="0">
              <a:solidFill>
                <a:schemeClr val="tx1"/>
              </a:solidFill>
            </a:endParaRPr>
          </a:p>
          <a:p>
            <a:pPr marL="0" indent="0" algn="just">
              <a:buNone/>
            </a:pPr>
            <a:endParaRPr lang="en-US" b="1" dirty="0" smtClean="0"/>
          </a:p>
          <a:p>
            <a:pPr marL="0" indent="0" algn="just">
              <a:buNone/>
            </a:pPr>
            <a:endParaRPr lang="ru-RU" b="1" dirty="0"/>
          </a:p>
        </p:txBody>
      </p:sp>
    </p:spTree>
    <p:extLst>
      <p:ext uri="{BB962C8B-B14F-4D97-AF65-F5344CB8AC3E}">
        <p14:creationId xmlns:p14="http://schemas.microsoft.com/office/powerpoint/2010/main" val="273990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a:t>V.A. </a:t>
            </a:r>
            <a:r>
              <a:rPr lang="en-US" b="1" dirty="0" err="1"/>
              <a:t>Engelgartd's</a:t>
            </a:r>
            <a:r>
              <a:rPr lang="en-US" b="1" dirty="0"/>
              <a:t> rule</a:t>
            </a:r>
            <a:endParaRPr lang="ru-RU" b="1" dirty="0"/>
          </a:p>
        </p:txBody>
      </p:sp>
      <p:sp>
        <p:nvSpPr>
          <p:cNvPr id="3" name="Объект 2"/>
          <p:cNvSpPr>
            <a:spLocks noGrp="1"/>
          </p:cNvSpPr>
          <p:nvPr>
            <p:ph idx="1"/>
          </p:nvPr>
        </p:nvSpPr>
        <p:spPr>
          <a:xfrm>
            <a:off x="304800" y="1554163"/>
            <a:ext cx="8686800" cy="2018854"/>
          </a:xfrm>
        </p:spPr>
        <p:style>
          <a:lnRef idx="1">
            <a:schemeClr val="dk1"/>
          </a:lnRef>
          <a:fillRef idx="2">
            <a:schemeClr val="dk1"/>
          </a:fillRef>
          <a:effectRef idx="1">
            <a:schemeClr val="dk1"/>
          </a:effectRef>
          <a:fontRef idx="minor">
            <a:schemeClr val="dk1"/>
          </a:fontRef>
        </p:style>
        <p:txBody>
          <a:bodyPr>
            <a:normAutofit lnSpcReduction="10000"/>
          </a:bodyPr>
          <a:lstStyle/>
          <a:p>
            <a:pPr marL="0" indent="0" algn="just">
              <a:buNone/>
            </a:pPr>
            <a:r>
              <a:rPr lang="en-US" dirty="0"/>
              <a:t>The intensity of the process of recovery and the time of replenishment of the body's energy reserves depend on the intensity of their spending during the exercise </a:t>
            </a:r>
            <a:endParaRPr lang="ru-RU" dirty="0"/>
          </a:p>
        </p:txBody>
      </p:sp>
      <p:sp>
        <p:nvSpPr>
          <p:cNvPr id="4" name="Прямоугольник 3"/>
          <p:cNvSpPr/>
          <p:nvPr/>
        </p:nvSpPr>
        <p:spPr>
          <a:xfrm>
            <a:off x="323528" y="4005064"/>
            <a:ext cx="8640960" cy="255454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3200" dirty="0">
                <a:latin typeface="Times New Roman" pitchFamily="18" charset="0"/>
                <a:cs typeface="Times New Roman" pitchFamily="18" charset="0"/>
              </a:rPr>
              <a:t>The intensification of recovery processes leads to the fact that at a certain moment of rest after work, the reserves of energy means exceed their pre-working level. This phenomenon is called </a:t>
            </a:r>
            <a:r>
              <a:rPr lang="en-US" sz="3200" dirty="0" err="1">
                <a:latin typeface="Times New Roman" pitchFamily="18" charset="0"/>
                <a:cs typeface="Times New Roman" pitchFamily="18" charset="0"/>
              </a:rPr>
              <a:t>supercompensation</a:t>
            </a:r>
            <a:r>
              <a:rPr lang="en-US" sz="3200" dirty="0">
                <a:latin typeface="Times New Roman" pitchFamily="18" charset="0"/>
                <a:cs typeface="Times New Roman" pitchFamily="18" charset="0"/>
              </a:rPr>
              <a:t>, or </a:t>
            </a:r>
            <a:r>
              <a:rPr lang="en-US" sz="3200" dirty="0" smtClean="0">
                <a:latin typeface="Times New Roman" pitchFamily="18" charset="0"/>
                <a:cs typeface="Times New Roman" pitchFamily="18" charset="0"/>
              </a:rPr>
              <a:t>super-recovery</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16313888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24744"/>
            <a:ext cx="8686800" cy="2090862"/>
          </a:xfrm>
        </p:spPr>
        <p:style>
          <a:lnRef idx="1">
            <a:schemeClr val="dk1"/>
          </a:lnRef>
          <a:fillRef idx="2">
            <a:schemeClr val="dk1"/>
          </a:fillRef>
          <a:effectRef idx="1">
            <a:schemeClr val="dk1"/>
          </a:effectRef>
          <a:fontRef idx="minor">
            <a:schemeClr val="dk1"/>
          </a:fontRef>
        </p:style>
        <p:txBody>
          <a:bodyPr/>
          <a:lstStyle/>
          <a:p>
            <a:pPr marL="0" indent="0" algn="just">
              <a:buNone/>
            </a:pPr>
            <a:r>
              <a:rPr lang="en-US" dirty="0" smtClean="0"/>
              <a:t>Duration </a:t>
            </a:r>
            <a:r>
              <a:rPr lang="en-US" dirty="0"/>
              <a:t>of the </a:t>
            </a:r>
            <a:r>
              <a:rPr lang="en-US" dirty="0" err="1"/>
              <a:t>supercompensation</a:t>
            </a:r>
            <a:r>
              <a:rPr lang="en-US" dirty="0"/>
              <a:t> phase in time depends on the total duration of the work and the depth of the biochemical changes caused by physical work in the </a:t>
            </a:r>
            <a:r>
              <a:rPr lang="en-US" dirty="0" smtClean="0"/>
              <a:t>body</a:t>
            </a:r>
            <a:endParaRPr lang="ru-RU" dirty="0"/>
          </a:p>
        </p:txBody>
      </p:sp>
      <p:sp>
        <p:nvSpPr>
          <p:cNvPr id="4" name="Прямоугольник 3"/>
          <p:cNvSpPr/>
          <p:nvPr/>
        </p:nvSpPr>
        <p:spPr>
          <a:xfrm>
            <a:off x="323528" y="3645024"/>
            <a:ext cx="8640960" cy="267765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800" dirty="0"/>
              <a:t>The formation of </a:t>
            </a:r>
            <a:r>
              <a:rPr lang="en-US" sz="2800" dirty="0" err="1"/>
              <a:t>supercompensation</a:t>
            </a:r>
            <a:r>
              <a:rPr lang="en-US" sz="2800" dirty="0"/>
              <a:t> is also </a:t>
            </a:r>
            <a:r>
              <a:rPr lang="en-US" sz="2800" dirty="0" err="1"/>
              <a:t>heterochronic</a:t>
            </a:r>
            <a:r>
              <a:rPr lang="en-US" sz="2800" dirty="0"/>
              <a:t> in nature. For example, after loads aimed at developing endurance, first of all, the reserves of </a:t>
            </a:r>
            <a:r>
              <a:rPr lang="en-US" sz="2800" dirty="0" err="1"/>
              <a:t>phosphagens</a:t>
            </a:r>
            <a:r>
              <a:rPr lang="en-US" sz="2800" dirty="0"/>
              <a:t> in the muscles and the concentration of glucose in the blood are restored, and last of all, the reserves of glycogen in the muscles and </a:t>
            </a:r>
            <a:r>
              <a:rPr lang="en-US" sz="2800" dirty="0" smtClean="0"/>
              <a:t>liver</a:t>
            </a:r>
            <a:endParaRPr lang="ru-RU" sz="2800" dirty="0"/>
          </a:p>
        </p:txBody>
      </p:sp>
    </p:spTree>
    <p:extLst>
      <p:ext uri="{BB962C8B-B14F-4D97-AF65-F5344CB8AC3E}">
        <p14:creationId xmlns:p14="http://schemas.microsoft.com/office/powerpoint/2010/main" val="16553644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ru-RU" b="1" dirty="0">
                <a:effectLst>
                  <a:outerShdw blurRad="38100" dist="38100" dir="2700000" algn="tl">
                    <a:srgbClr val="000000">
                      <a:alpha val="43137"/>
                    </a:srgbClr>
                  </a:outerShdw>
                </a:effectLst>
              </a:rPr>
              <a:t> </a:t>
            </a:r>
            <a:r>
              <a:rPr lang="en-US" sz="3100" b="1" dirty="0">
                <a:effectLst>
                  <a:outerShdw blurRad="38100" dist="38100" dir="2700000" algn="tl">
                    <a:srgbClr val="000000">
                      <a:alpha val="43137"/>
                    </a:srgbClr>
                  </a:outerShdw>
                </a:effectLst>
              </a:rPr>
              <a:t>The features of the flow of recovery processes can cause</a:t>
            </a:r>
            <a:endParaRPr lang="ru-RU" sz="3100" dirty="0">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r>
              <a:rPr lang="en-US" sz="2800" b="1" dirty="0" smtClean="0">
                <a:effectLst>
                  <a:outerShdw blurRad="38100" dist="38100" dir="2700000" algn="tl">
                    <a:srgbClr val="000000">
                      <a:alpha val="43137"/>
                    </a:srgbClr>
                  </a:outerShdw>
                </a:effectLst>
              </a:rPr>
              <a:t>improving </a:t>
            </a:r>
            <a:r>
              <a:rPr lang="en-US" sz="2800" b="1" dirty="0">
                <a:effectLst>
                  <a:outerShdw blurRad="38100" dist="38100" dir="2700000" algn="tl">
                    <a:srgbClr val="000000">
                      <a:alpha val="43137"/>
                    </a:srgbClr>
                  </a:outerShdw>
                </a:effectLst>
              </a:rPr>
              <a:t>the fitness of </a:t>
            </a:r>
            <a:r>
              <a:rPr lang="en-US" sz="2800" b="1" dirty="0" smtClean="0">
                <a:effectLst>
                  <a:outerShdw blurRad="38100" dist="38100" dir="2700000" algn="tl">
                    <a:srgbClr val="000000">
                      <a:alpha val="43137"/>
                    </a:srgbClr>
                  </a:outerShdw>
                </a:effectLst>
              </a:rPr>
              <a:t>athletes</a:t>
            </a:r>
            <a:endParaRPr lang="ru-RU" sz="2800" b="1" dirty="0" smtClean="0">
              <a:effectLst>
                <a:outerShdw blurRad="38100" dist="38100" dir="2700000" algn="tl">
                  <a:srgbClr val="000000">
                    <a:alpha val="43137"/>
                  </a:srgbClr>
                </a:outerShdw>
              </a:effectLst>
            </a:endParaRPr>
          </a:p>
          <a:p>
            <a:pPr lvl="0"/>
            <a:r>
              <a:rPr lang="en-US" sz="2800" b="1" dirty="0" smtClean="0">
                <a:effectLst>
                  <a:outerShdw blurRad="38100" dist="38100" dir="2700000" algn="tl">
                    <a:srgbClr val="000000">
                      <a:alpha val="43137"/>
                    </a:srgbClr>
                  </a:outerShdw>
                </a:effectLst>
              </a:rPr>
              <a:t>improving </a:t>
            </a:r>
            <a:r>
              <a:rPr lang="en-US" sz="2800" b="1" dirty="0">
                <a:effectLst>
                  <a:outerShdw blurRad="38100" dist="38100" dir="2700000" algn="tl">
                    <a:srgbClr val="000000">
                      <a:alpha val="43137"/>
                    </a:srgbClr>
                  </a:outerShdw>
                </a:effectLst>
              </a:rPr>
              <a:t>the athlete's </a:t>
            </a:r>
            <a:r>
              <a:rPr lang="en-US" sz="2800" b="1" dirty="0" smtClean="0">
                <a:effectLst>
                  <a:outerShdw blurRad="38100" dist="38100" dir="2700000" algn="tl">
                    <a:srgbClr val="000000">
                      <a:alpha val="43137"/>
                    </a:srgbClr>
                  </a:outerShdw>
                </a:effectLst>
              </a:rPr>
              <a:t>performance</a:t>
            </a:r>
          </a:p>
          <a:p>
            <a:pPr marL="0" indent="0" algn="ctr">
              <a:buNone/>
            </a:pPr>
            <a:r>
              <a:rPr lang="en-US" sz="2800" b="1" dirty="0">
                <a:effectLst>
                  <a:outerShdw blurRad="38100" dist="38100" dir="2700000" algn="tl">
                    <a:srgbClr val="000000">
                      <a:alpha val="43137"/>
                    </a:srgbClr>
                  </a:outerShdw>
                </a:effectLst>
              </a:rPr>
              <a:t>As Well </a:t>
            </a:r>
            <a:r>
              <a:rPr lang="en-US" sz="2800" b="1" dirty="0" smtClean="0">
                <a:effectLst>
                  <a:outerShdw blurRad="38100" dist="38100" dir="2700000" algn="tl">
                    <a:srgbClr val="000000">
                      <a:alpha val="43137"/>
                    </a:srgbClr>
                  </a:outerShdw>
                </a:effectLst>
              </a:rPr>
              <a:t>As</a:t>
            </a:r>
          </a:p>
          <a:p>
            <a:pPr lvl="0"/>
            <a:r>
              <a:rPr lang="en-US" sz="2800" b="1" dirty="0" smtClean="0">
                <a:effectLst>
                  <a:outerShdw blurRad="38100" dist="38100" dir="2700000" algn="tl">
                    <a:srgbClr val="000000">
                      <a:alpha val="43137"/>
                    </a:srgbClr>
                  </a:outerShdw>
                </a:effectLst>
              </a:rPr>
              <a:t>accumulation </a:t>
            </a:r>
            <a:r>
              <a:rPr lang="en-US" sz="2800" b="1" dirty="0">
                <a:effectLst>
                  <a:outerShdw blurRad="38100" dist="38100" dir="2700000" algn="tl">
                    <a:srgbClr val="000000">
                      <a:alpha val="43137"/>
                    </a:srgbClr>
                  </a:outerShdw>
                </a:effectLst>
              </a:rPr>
              <a:t>of fatigue-induced changes in the </a:t>
            </a:r>
            <a:r>
              <a:rPr lang="en-US" sz="2800" b="1" dirty="0" smtClean="0">
                <a:effectLst>
                  <a:outerShdw blurRad="38100" dist="38100" dir="2700000" algn="tl">
                    <a:srgbClr val="000000">
                      <a:alpha val="43137"/>
                    </a:srgbClr>
                  </a:outerShdw>
                </a:effectLst>
              </a:rPr>
              <a:t>body</a:t>
            </a:r>
          </a:p>
          <a:p>
            <a:pPr lvl="0"/>
            <a:r>
              <a:rPr lang="en-US" sz="2800" b="1" dirty="0" smtClean="0">
                <a:effectLst>
                  <a:outerShdw blurRad="38100" dist="38100" dir="2700000" algn="tl">
                    <a:srgbClr val="000000">
                      <a:alpha val="43137"/>
                    </a:srgbClr>
                  </a:outerShdw>
                </a:effectLst>
              </a:rPr>
              <a:t>development </a:t>
            </a:r>
            <a:r>
              <a:rPr lang="en-US" sz="2800" b="1" dirty="0">
                <a:effectLst>
                  <a:outerShdw blurRad="38100" dist="38100" dir="2700000" algn="tl">
                    <a:srgbClr val="000000">
                      <a:alpha val="43137"/>
                    </a:srgbClr>
                  </a:outerShdw>
                </a:effectLst>
              </a:rPr>
              <a:t>of </a:t>
            </a:r>
            <a:r>
              <a:rPr lang="en-US" sz="2800" b="1" dirty="0" smtClean="0">
                <a:effectLst>
                  <a:outerShdw blurRad="38100" dist="38100" dir="2700000" algn="tl">
                    <a:srgbClr val="000000">
                      <a:alpha val="43137"/>
                    </a:srgbClr>
                  </a:outerShdw>
                </a:effectLst>
              </a:rPr>
              <a:t>overwork</a:t>
            </a:r>
          </a:p>
          <a:p>
            <a:pPr lvl="0"/>
            <a:r>
              <a:rPr lang="en-US" sz="2800" b="1" dirty="0" smtClean="0">
                <a:effectLst>
                  <a:outerShdw blurRad="38100" dist="38100" dir="2700000" algn="tl">
                    <a:srgbClr val="000000">
                      <a:alpha val="43137"/>
                    </a:srgbClr>
                  </a:outerShdw>
                </a:effectLst>
              </a:rPr>
              <a:t>development </a:t>
            </a:r>
            <a:r>
              <a:rPr lang="en-US" sz="2800" b="1" dirty="0">
                <a:effectLst>
                  <a:outerShdw blurRad="38100" dist="38100" dir="2700000" algn="tl">
                    <a:srgbClr val="000000">
                      <a:alpha val="43137"/>
                    </a:srgbClr>
                  </a:outerShdw>
                </a:effectLst>
              </a:rPr>
              <a:t>of </a:t>
            </a:r>
            <a:r>
              <a:rPr lang="en-US" sz="2800" b="1" dirty="0" smtClean="0">
                <a:effectLst>
                  <a:outerShdw blurRad="38100" dist="38100" dir="2700000" algn="tl">
                    <a:srgbClr val="000000">
                      <a:alpha val="43137"/>
                    </a:srgbClr>
                  </a:outerShdw>
                </a:effectLst>
              </a:rPr>
              <a:t>overtraining</a:t>
            </a:r>
          </a:p>
          <a:p>
            <a:pPr lvl="0"/>
            <a:r>
              <a:rPr lang="en-US" sz="2800" b="1" dirty="0" smtClean="0">
                <a:effectLst>
                  <a:outerShdw blurRad="38100" dist="38100" dir="2700000" algn="tl">
                    <a:srgbClr val="000000">
                      <a:alpha val="43137"/>
                    </a:srgbClr>
                  </a:outerShdw>
                </a:effectLst>
              </a:rPr>
              <a:t>stopping </a:t>
            </a:r>
            <a:r>
              <a:rPr lang="en-US" sz="2800" b="1" dirty="0">
                <a:effectLst>
                  <a:outerShdw blurRad="38100" dist="38100" dir="2700000" algn="tl">
                    <a:srgbClr val="000000">
                      <a:alpha val="43137"/>
                    </a:srgbClr>
                  </a:outerShdw>
                </a:effectLst>
              </a:rPr>
              <a:t>the growth of sports </a:t>
            </a:r>
            <a:r>
              <a:rPr lang="en-US" sz="2800" b="1" dirty="0" smtClean="0">
                <a:effectLst>
                  <a:outerShdw blurRad="38100" dist="38100" dir="2700000" algn="tl">
                    <a:srgbClr val="000000">
                      <a:alpha val="43137"/>
                    </a:srgbClr>
                  </a:outerShdw>
                </a:effectLst>
              </a:rPr>
              <a:t>results</a:t>
            </a:r>
          </a:p>
          <a:p>
            <a:pPr lvl="0"/>
            <a:r>
              <a:rPr lang="en-US" sz="2800" b="1" dirty="0" smtClean="0">
                <a:effectLst>
                  <a:outerShdw blurRad="38100" dist="38100" dir="2700000" algn="tl">
                    <a:srgbClr val="000000">
                      <a:alpha val="43137"/>
                    </a:srgbClr>
                  </a:outerShdw>
                </a:effectLst>
              </a:rPr>
              <a:t>decline </a:t>
            </a:r>
            <a:r>
              <a:rPr lang="en-US" sz="2800" b="1" dirty="0">
                <a:effectLst>
                  <a:outerShdw blurRad="38100" dist="38100" dir="2700000" algn="tl">
                    <a:srgbClr val="000000">
                      <a:alpha val="43137"/>
                    </a:srgbClr>
                  </a:outerShdw>
                </a:effectLst>
              </a:rPr>
              <a:t>in the performance of athletes</a:t>
            </a:r>
            <a:endParaRPr lang="ru-RU" sz="2800" b="1" dirty="0">
              <a:effectLst>
                <a:outerShdw blurRad="38100" dist="38100" dir="2700000" algn="tl">
                  <a:srgbClr val="000000">
                    <a:alpha val="43137"/>
                  </a:srgbClr>
                </a:outerShdw>
              </a:effectLst>
            </a:endParaRPr>
          </a:p>
          <a:p>
            <a:pPr marL="0" indent="0" algn="ctr">
              <a:buNone/>
            </a:pPr>
            <a:endParaRPr lang="en-US" sz="2800" b="1" dirty="0" smtClean="0">
              <a:effectLst>
                <a:outerShdw blurRad="38100" dist="38100" dir="2700000" algn="tl">
                  <a:srgbClr val="000000">
                    <a:alpha val="43137"/>
                  </a:srgbClr>
                </a:outerShdw>
              </a:effectLst>
            </a:endParaRPr>
          </a:p>
          <a:p>
            <a:pPr marL="0" indent="0" algn="ctr">
              <a:buNone/>
            </a:pPr>
            <a:endParaRPr lang="ru-RU" sz="2800" b="1" dirty="0" smtClean="0">
              <a:effectLst>
                <a:outerShdw blurRad="38100" dist="38100" dir="2700000" algn="tl">
                  <a:srgbClr val="000000">
                    <a:alpha val="43137"/>
                  </a:srgbClr>
                </a:outerShdw>
              </a:effectLst>
            </a:endParaRPr>
          </a:p>
          <a:p>
            <a:endParaRPr lang="ru-RU" dirty="0"/>
          </a:p>
        </p:txBody>
      </p:sp>
    </p:spTree>
    <p:extLst>
      <p:ext uri="{BB962C8B-B14F-4D97-AF65-F5344CB8AC3E}">
        <p14:creationId xmlns:p14="http://schemas.microsoft.com/office/powerpoint/2010/main" val="2787387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686800" cy="838200"/>
          </a:xfrm>
        </p:spPr>
        <p:txBody>
          <a:bodyPr/>
          <a:lstStyle/>
          <a:p>
            <a:pPr algn="ctr"/>
            <a:r>
              <a:rPr lang="en-US" dirty="0"/>
              <a:t>Conclusion</a:t>
            </a:r>
            <a:endParaRPr lang="ru-RU" dirty="0"/>
          </a:p>
        </p:txBody>
      </p:sp>
      <p:sp>
        <p:nvSpPr>
          <p:cNvPr id="3" name="Объект 2"/>
          <p:cNvSpPr>
            <a:spLocks noGrp="1"/>
          </p:cNvSpPr>
          <p:nvPr>
            <p:ph idx="1"/>
          </p:nvPr>
        </p:nvSpPr>
        <p:spPr>
          <a:xfrm>
            <a:off x="251520" y="1196752"/>
            <a:ext cx="8686800" cy="5256584"/>
          </a:xfrm>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just"/>
            <a:r>
              <a:rPr lang="en-US" sz="2800" b="1" dirty="0" err="1">
                <a:solidFill>
                  <a:schemeClr val="bg1"/>
                </a:solidFill>
                <a:effectLst>
                  <a:outerShdw blurRad="38100" dist="38100" dir="2700000" algn="tl">
                    <a:srgbClr val="000000">
                      <a:alpha val="43137"/>
                    </a:srgbClr>
                  </a:outerShdw>
                </a:effectLst>
              </a:rPr>
              <a:t>Supercompensation</a:t>
            </a:r>
            <a:r>
              <a:rPr lang="en-US" sz="2800" b="1" dirty="0">
                <a:solidFill>
                  <a:schemeClr val="bg1"/>
                </a:solidFill>
                <a:effectLst>
                  <a:outerShdw blurRad="38100" dist="38100" dir="2700000" algn="tl">
                    <a:srgbClr val="000000">
                      <a:alpha val="43137"/>
                    </a:srgbClr>
                  </a:outerShdw>
                </a:effectLst>
              </a:rPr>
              <a:t> is a reaction to loads that lead to a rather deep exhaustion of the functional reserves of the athlete's body that provide for the performance of specific </a:t>
            </a:r>
            <a:r>
              <a:rPr lang="en-US" sz="2800" b="1" dirty="0" smtClean="0">
                <a:solidFill>
                  <a:schemeClr val="bg1"/>
                </a:solidFill>
                <a:effectLst>
                  <a:outerShdw blurRad="38100" dist="38100" dir="2700000" algn="tl">
                    <a:srgbClr val="000000">
                      <a:alpha val="43137"/>
                    </a:srgbClr>
                  </a:outerShdw>
                </a:effectLst>
              </a:rPr>
              <a:t>work</a:t>
            </a:r>
          </a:p>
          <a:p>
            <a:pPr algn="just"/>
            <a:r>
              <a:rPr lang="en-US" sz="2800" b="1" dirty="0">
                <a:solidFill>
                  <a:schemeClr val="bg1"/>
                </a:solidFill>
                <a:effectLst>
                  <a:outerShdw blurRad="38100" dist="38100" dir="2700000" algn="tl">
                    <a:srgbClr val="000000">
                      <a:alpha val="43137"/>
                    </a:srgbClr>
                  </a:outerShdw>
                </a:effectLst>
              </a:rPr>
              <a:t>The higher the qualification and preparedness of athletes, the more the severity of the </a:t>
            </a:r>
            <a:r>
              <a:rPr lang="en-US" sz="2800" b="1" dirty="0" err="1">
                <a:solidFill>
                  <a:schemeClr val="bg1"/>
                </a:solidFill>
                <a:effectLst>
                  <a:outerShdw blurRad="38100" dist="38100" dir="2700000" algn="tl">
                    <a:srgbClr val="000000">
                      <a:alpha val="43137"/>
                    </a:srgbClr>
                  </a:outerShdw>
                </a:effectLst>
              </a:rPr>
              <a:t>supercompensation</a:t>
            </a:r>
            <a:r>
              <a:rPr lang="en-US" sz="2800" b="1" dirty="0">
                <a:solidFill>
                  <a:schemeClr val="bg1"/>
                </a:solidFill>
                <a:effectLst>
                  <a:outerShdw blurRad="38100" dist="38100" dir="2700000" algn="tl">
                    <a:srgbClr val="000000">
                      <a:alpha val="43137"/>
                    </a:srgbClr>
                  </a:outerShdw>
                </a:effectLst>
              </a:rPr>
              <a:t> phase depends on the depth of fatigue of athletes, exhaustion of the functional structures of their </a:t>
            </a:r>
            <a:r>
              <a:rPr lang="en-US" sz="2800" b="1" dirty="0" smtClean="0">
                <a:solidFill>
                  <a:schemeClr val="bg1"/>
                </a:solidFill>
                <a:effectLst>
                  <a:outerShdw blurRad="38100" dist="38100" dir="2700000" algn="tl">
                    <a:srgbClr val="000000">
                      <a:alpha val="43137"/>
                    </a:srgbClr>
                  </a:outerShdw>
                </a:effectLst>
              </a:rPr>
              <a:t>body</a:t>
            </a:r>
          </a:p>
          <a:p>
            <a:pPr algn="just"/>
            <a:r>
              <a:rPr lang="en-US" sz="2800" b="1" dirty="0">
                <a:solidFill>
                  <a:schemeClr val="bg1"/>
                </a:solidFill>
                <a:effectLst>
                  <a:outerShdw blurRad="38100" dist="38100" dir="2700000" algn="tl">
                    <a:srgbClr val="000000">
                      <a:alpha val="43137"/>
                    </a:srgbClr>
                  </a:outerShdw>
                </a:effectLst>
              </a:rPr>
              <a:t>In well-trained highly qualified athletes, only the maximum loads of training sessions or their series (2-3 sessions during the day) can lead to a  phase of </a:t>
            </a:r>
            <a:r>
              <a:rPr lang="en-US" sz="2800" b="1" dirty="0" err="1" smtClean="0">
                <a:solidFill>
                  <a:schemeClr val="bg1"/>
                </a:solidFill>
                <a:effectLst>
                  <a:outerShdw blurRad="38100" dist="38100" dir="2700000" algn="tl">
                    <a:srgbClr val="000000">
                      <a:alpha val="43137"/>
                    </a:srgbClr>
                  </a:outerShdw>
                </a:effectLst>
              </a:rPr>
              <a:t>supercompensation</a:t>
            </a:r>
            <a:endParaRPr lang="en-US" sz="2800" b="1" dirty="0" smtClean="0">
              <a:solidFill>
                <a:schemeClr val="bg1"/>
              </a:solidFill>
              <a:effectLst>
                <a:outerShdw blurRad="38100" dist="38100" dir="2700000" algn="tl">
                  <a:srgbClr val="000000">
                    <a:alpha val="43137"/>
                  </a:srgbClr>
                </a:outerShdw>
              </a:effectLst>
            </a:endParaRPr>
          </a:p>
          <a:p>
            <a:pPr algn="just"/>
            <a:endParaRPr lang="ru-RU"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71640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Some concepts from the lecture</a:t>
            </a:r>
            <a:endParaRPr lang="ru-RU" dirty="0"/>
          </a:p>
        </p:txBody>
      </p:sp>
      <p:sp>
        <p:nvSpPr>
          <p:cNvPr id="3" name="Объект 2"/>
          <p:cNvSpPr>
            <a:spLocks noGrp="1"/>
          </p:cNvSpPr>
          <p:nvPr>
            <p:ph idx="1"/>
          </p:nvPr>
        </p:nvSpPr>
        <p:spPr/>
        <p:txBody>
          <a:bodyPr>
            <a:normAutofit fontScale="92500" lnSpcReduction="10000"/>
          </a:bodyPr>
          <a:lstStyle/>
          <a:p>
            <a:pPr algn="just"/>
            <a:r>
              <a:rPr lang="en-US" sz="2800" b="1" dirty="0">
                <a:solidFill>
                  <a:schemeClr val="tx1"/>
                </a:solidFill>
              </a:rPr>
              <a:t>Fatigue is a special kind of functional state of a person that temporarily appears under the influence of extended or intensive work and leads to a decrease in its </a:t>
            </a:r>
            <a:r>
              <a:rPr lang="en-US" sz="2800" b="1" dirty="0" smtClean="0">
                <a:solidFill>
                  <a:schemeClr val="tx1"/>
                </a:solidFill>
              </a:rPr>
              <a:t>effectiveness</a:t>
            </a:r>
          </a:p>
          <a:p>
            <a:pPr algn="just"/>
            <a:r>
              <a:rPr lang="en-US" sz="2800" b="1" dirty="0">
                <a:solidFill>
                  <a:schemeClr val="tx1"/>
                </a:solidFill>
              </a:rPr>
              <a:t>Fatigue can result due to depleted energy along with sustained muscle use over a longer time. This feels like the athlete cannot continue, has “nothing left in the tank</a:t>
            </a:r>
            <a:r>
              <a:rPr lang="en-US" sz="2800" b="1" dirty="0" smtClean="0">
                <a:solidFill>
                  <a:schemeClr val="tx1"/>
                </a:solidFill>
              </a:rPr>
              <a:t>”</a:t>
            </a:r>
          </a:p>
          <a:p>
            <a:pPr algn="just"/>
            <a:r>
              <a:rPr lang="en-US" sz="2800" b="1" dirty="0">
                <a:solidFill>
                  <a:schemeClr val="tx1"/>
                </a:solidFill>
              </a:rPr>
              <a:t>The most common non-medical causes of tiredness in the athlete are inappropriate training plan, poor sleep, lifestyle stressors, inadequate macronutrient intake and suboptimal </a:t>
            </a:r>
            <a:r>
              <a:rPr lang="en-US" sz="2800" b="1" dirty="0" smtClean="0">
                <a:solidFill>
                  <a:schemeClr val="tx1"/>
                </a:solidFill>
              </a:rPr>
              <a:t>hydration</a:t>
            </a:r>
            <a:endParaRPr lang="ru-RU" sz="2800" b="1" dirty="0">
              <a:solidFill>
                <a:schemeClr val="tx1"/>
              </a:solidFill>
            </a:endParaRPr>
          </a:p>
        </p:txBody>
      </p:sp>
    </p:spTree>
    <p:extLst>
      <p:ext uri="{BB962C8B-B14F-4D97-AF65-F5344CB8AC3E}">
        <p14:creationId xmlns:p14="http://schemas.microsoft.com/office/powerpoint/2010/main" val="301271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oxygen debt</a:t>
            </a:r>
            <a:endParaRPr lang="ru-RU" dirty="0"/>
          </a:p>
        </p:txBody>
      </p:sp>
      <p:sp>
        <p:nvSpPr>
          <p:cNvPr id="3" name="Объект 2"/>
          <p:cNvSpPr>
            <a:spLocks noGrp="1"/>
          </p:cNvSpPr>
          <p:nvPr>
            <p:ph idx="1"/>
          </p:nvPr>
        </p:nvSpPr>
        <p:spPr>
          <a:xfrm>
            <a:off x="304800" y="1554163"/>
            <a:ext cx="8686800" cy="2594918"/>
          </a:xfrm>
        </p:spPr>
        <p:style>
          <a:lnRef idx="1">
            <a:schemeClr val="accent1"/>
          </a:lnRef>
          <a:fillRef idx="3">
            <a:schemeClr val="accent1"/>
          </a:fillRef>
          <a:effectRef idx="2">
            <a:schemeClr val="accent1"/>
          </a:effectRef>
          <a:fontRef idx="minor">
            <a:schemeClr val="lt1"/>
          </a:fontRef>
        </p:style>
        <p:txBody>
          <a:bodyPr/>
          <a:lstStyle/>
          <a:p>
            <a:pPr algn="just"/>
            <a:r>
              <a:rPr lang="en-US" b="1" dirty="0"/>
              <a:t>Oxygen debt </a:t>
            </a:r>
            <a:r>
              <a:rPr lang="en-US" b="1" dirty="0" smtClean="0"/>
              <a:t>is a </a:t>
            </a:r>
            <a:r>
              <a:rPr lang="en-US" b="1" dirty="0"/>
              <a:t>cumulative deficit of oxygen available for oxidative metabolism that develops during periods of intense bodily activity and must be made good when the body returns to rest</a:t>
            </a:r>
            <a:endParaRPr lang="ru-RU" b="1" dirty="0"/>
          </a:p>
        </p:txBody>
      </p:sp>
    </p:spTree>
    <p:extLst>
      <p:ext uri="{BB962C8B-B14F-4D97-AF65-F5344CB8AC3E}">
        <p14:creationId xmlns:p14="http://schemas.microsoft.com/office/powerpoint/2010/main" val="11325957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76672"/>
            <a:ext cx="8686800" cy="4525963"/>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en-US" dirty="0"/>
              <a:t>Oxygen debt occurs when the body reaches a state of anaerobic respiration during intense exercise. When a person engages in high levels of physical activity, the body cannot distribute oxygen to the cells at a sufficiently rapid pace to keep up with the oxygen demand. This results in an oxygen deficit as the cells continue to produce energy but need additional oxygen to process the lactic acid produced during the </a:t>
            </a:r>
            <a:r>
              <a:rPr lang="en-US" dirty="0" smtClean="0"/>
              <a:t>process</a:t>
            </a:r>
            <a:endParaRPr lang="ru-RU" dirty="0"/>
          </a:p>
          <a:p>
            <a:endParaRPr lang="ru-RU" dirty="0"/>
          </a:p>
        </p:txBody>
      </p:sp>
    </p:spTree>
    <p:extLst>
      <p:ext uri="{BB962C8B-B14F-4D97-AF65-F5344CB8AC3E}">
        <p14:creationId xmlns:p14="http://schemas.microsoft.com/office/powerpoint/2010/main" val="11634569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anaerobic respiration</a:t>
            </a: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en-US" b="1" dirty="0"/>
              <a:t>Oxygen is used by the cells to produce energy using a process called aerobic respiration. During </a:t>
            </a:r>
            <a:r>
              <a:rPr lang="en-US" b="1" dirty="0" smtClean="0"/>
              <a:t>intensive </a:t>
            </a:r>
            <a:r>
              <a:rPr lang="en-US" b="1" dirty="0"/>
              <a:t>exercise, the body cannot deliver enough oxygen to the muscle cells. This status is referred to as an oxygen deficit. Once the body reaches a state of oxygen deficit during exercise, energy is produced using anaerobic </a:t>
            </a:r>
            <a:r>
              <a:rPr lang="en-US" b="1" dirty="0" smtClean="0"/>
              <a:t>respiration</a:t>
            </a:r>
            <a:endParaRPr lang="ru-RU" b="1" dirty="0"/>
          </a:p>
        </p:txBody>
      </p:sp>
    </p:spTree>
    <p:extLst>
      <p:ext uri="{BB962C8B-B14F-4D97-AF65-F5344CB8AC3E}">
        <p14:creationId xmlns:p14="http://schemas.microsoft.com/office/powerpoint/2010/main" val="22327282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anaerobic respiration</a:t>
            </a: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en-US" b="1" dirty="0"/>
              <a:t>Anaerobic respiration breaks down glucose into energy that the cells can use to function. The process creates a waste substance called lactic acid. During aerobic respiration, this lactic acid is further broken down into carbon dioxide and water. Oxygen is needed for this step to take </a:t>
            </a:r>
            <a:r>
              <a:rPr lang="en-US" b="1" dirty="0" smtClean="0"/>
              <a:t>place</a:t>
            </a:r>
            <a:endParaRPr lang="ru-RU" b="1" dirty="0"/>
          </a:p>
        </p:txBody>
      </p:sp>
    </p:spTree>
    <p:extLst>
      <p:ext uri="{BB962C8B-B14F-4D97-AF65-F5344CB8AC3E}">
        <p14:creationId xmlns:p14="http://schemas.microsoft.com/office/powerpoint/2010/main" val="403444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anaerobic respiration</a:t>
            </a: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en-US" b="1" dirty="0"/>
              <a:t>When the body lacks the necessary oxygen to complete the process of respiration and eliminate the lactic acid, it is said to be in oxygen debt. After an individual's activity level slows, he or she will take in extra oxygen to gradually repay this oxygen debt, allowing the cells to process the built up lactic acid</a:t>
            </a:r>
            <a:endParaRPr lang="ru-RU" b="1" dirty="0"/>
          </a:p>
        </p:txBody>
      </p:sp>
    </p:spTree>
    <p:extLst>
      <p:ext uri="{BB962C8B-B14F-4D97-AF65-F5344CB8AC3E}">
        <p14:creationId xmlns:p14="http://schemas.microsoft.com/office/powerpoint/2010/main" val="28216508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Aerobic </a:t>
            </a:r>
            <a:r>
              <a:rPr lang="en-US" dirty="0"/>
              <a:t>and anaerobic </a:t>
            </a:r>
            <a:r>
              <a:rPr lang="en-US" dirty="0" smtClean="0"/>
              <a:t>exercises</a:t>
            </a:r>
            <a:endParaRPr lang="ru-RU" dirty="0"/>
          </a:p>
        </p:txBody>
      </p:sp>
      <p:sp>
        <p:nvSpPr>
          <p:cNvPr id="3" name="Объект 2"/>
          <p:cNvSpPr>
            <a:spLocks noGrp="1"/>
          </p:cNvSpPr>
          <p:nvPr>
            <p:ph idx="1"/>
          </p:nvPr>
        </p:nvSpPr>
        <p:spPr>
          <a:xfrm>
            <a:off x="323528" y="1196752"/>
            <a:ext cx="8686800" cy="4525963"/>
          </a:xfrm>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pPr algn="just"/>
            <a:r>
              <a:rPr lang="en-US" b="1" dirty="0">
                <a:effectLst>
                  <a:outerShdw blurRad="38100" dist="38100" dir="2700000" algn="tl">
                    <a:srgbClr val="000000">
                      <a:alpha val="43137"/>
                    </a:srgbClr>
                  </a:outerShdw>
                </a:effectLst>
              </a:rPr>
              <a:t>Aerobic exercise is any type of cardiovascular conditioning or “cardio.” During cardiovascular conditioning, your breathing and heart rate increase for a sustained period of time. Examples of aerobic exercise include swimming laps, running, or cycling.</a:t>
            </a:r>
            <a:endParaRPr lang="ru-RU" b="1" dirty="0">
              <a:effectLst>
                <a:outerShdw blurRad="38100" dist="38100" dir="2700000" algn="tl">
                  <a:srgbClr val="000000">
                    <a:alpha val="43137"/>
                  </a:srgbClr>
                </a:outerShdw>
              </a:effectLst>
            </a:endParaRPr>
          </a:p>
          <a:p>
            <a:pPr algn="just"/>
            <a:r>
              <a:rPr lang="en-US" b="1" dirty="0">
                <a:effectLst>
                  <a:outerShdw blurRad="38100" dist="38100" dir="2700000" algn="tl">
                    <a:srgbClr val="000000">
                      <a:alpha val="43137"/>
                    </a:srgbClr>
                  </a:outerShdw>
                </a:effectLst>
              </a:rPr>
              <a:t>Anaerobic exercises involve quick bursts of energy and are performed at maximum effort for a short time. Examples include jumping, sprinting, or heavy weight lifting.</a:t>
            </a:r>
            <a:endParaRPr lang="ru-RU" b="1" dirty="0">
              <a:effectLst>
                <a:outerShdw blurRad="38100" dist="38100" dir="2700000" algn="tl">
                  <a:srgbClr val="000000">
                    <a:alpha val="43137"/>
                  </a:srgbClr>
                </a:outerShdw>
              </a:effectLst>
            </a:endParaRPr>
          </a:p>
          <a:p>
            <a:pPr marL="0" indent="0">
              <a:buNone/>
            </a:pPr>
            <a:endParaRPr lang="ru-RU" dirty="0"/>
          </a:p>
        </p:txBody>
      </p:sp>
    </p:spTree>
    <p:extLst>
      <p:ext uri="{BB962C8B-B14F-4D97-AF65-F5344CB8AC3E}">
        <p14:creationId xmlns:p14="http://schemas.microsoft.com/office/powerpoint/2010/main" val="9132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Aerobic and anaerobic exercises</a:t>
            </a:r>
            <a:endParaRPr lang="ru-RU" dirty="0"/>
          </a:p>
        </p:txBody>
      </p:sp>
      <p:sp>
        <p:nvSpPr>
          <p:cNvPr id="3" name="Объект 2"/>
          <p:cNvSpPr>
            <a:spLocks noGrp="1"/>
          </p:cNvSpPr>
          <p:nvPr>
            <p:ph idx="1"/>
          </p:nvPr>
        </p:nvSpPr>
        <p:spPr>
          <a:xfrm>
            <a:off x="323528" y="1196752"/>
            <a:ext cx="8686800" cy="5328592"/>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marL="0" indent="0" algn="just">
              <a:buNone/>
            </a:pPr>
            <a:r>
              <a:rPr lang="en-US" sz="3800" dirty="0"/>
              <a:t>Your respiration and heart rate differ in aerobic activities versus anaerobic ones. Oxygen is your main energy source during aerobic workouts.</a:t>
            </a:r>
            <a:endParaRPr lang="ru-RU" sz="3800" dirty="0"/>
          </a:p>
          <a:p>
            <a:pPr marL="0" indent="0" algn="just">
              <a:buNone/>
            </a:pPr>
            <a:r>
              <a:rPr lang="en-US" sz="3800" dirty="0"/>
              <a:t>During aerobic exercise, you breathe faster and deeper than when your heart rate is at rest. You’re maximizing the amount of oxygen in the blood. Your heart rate goes up, increasing blood flow to the muscles and back to the lungs.</a:t>
            </a:r>
            <a:endParaRPr lang="ru-RU" sz="3800" dirty="0"/>
          </a:p>
          <a:p>
            <a:pPr marL="0" indent="0" algn="just">
              <a:buNone/>
            </a:pPr>
            <a:r>
              <a:rPr lang="en-US" sz="3800" dirty="0"/>
              <a:t>During anaerobic exercise, your body requires immediate energy. Your body relies on stored energy sources, rather than oxygen, to fuel itself. </a:t>
            </a:r>
            <a:r>
              <a:rPr lang="ru-RU" sz="3800" dirty="0" err="1"/>
              <a:t>That</a:t>
            </a:r>
            <a:r>
              <a:rPr lang="ru-RU" sz="3800" dirty="0"/>
              <a:t> </a:t>
            </a:r>
            <a:r>
              <a:rPr lang="ru-RU" sz="3800" dirty="0" err="1"/>
              <a:t>includes</a:t>
            </a:r>
            <a:r>
              <a:rPr lang="ru-RU" sz="3800" dirty="0"/>
              <a:t> </a:t>
            </a:r>
            <a:r>
              <a:rPr lang="ru-RU" sz="3800" dirty="0" err="1"/>
              <a:t>breaking</a:t>
            </a:r>
            <a:r>
              <a:rPr lang="ru-RU" sz="3800" dirty="0"/>
              <a:t> </a:t>
            </a:r>
            <a:r>
              <a:rPr lang="ru-RU" sz="3800" dirty="0" err="1"/>
              <a:t>down</a:t>
            </a:r>
            <a:r>
              <a:rPr lang="ru-RU" sz="3800" dirty="0"/>
              <a:t> </a:t>
            </a:r>
            <a:r>
              <a:rPr lang="ru-RU" sz="3800" dirty="0" err="1"/>
              <a:t>glucose</a:t>
            </a:r>
            <a:r>
              <a:rPr lang="ru-RU" sz="3800" dirty="0"/>
              <a:t>.</a:t>
            </a:r>
          </a:p>
          <a:p>
            <a:pPr marL="0" indent="0">
              <a:buNone/>
            </a:pPr>
            <a:endParaRPr lang="ru-RU" dirty="0"/>
          </a:p>
        </p:txBody>
      </p:sp>
    </p:spTree>
    <p:extLst>
      <p:ext uri="{BB962C8B-B14F-4D97-AF65-F5344CB8AC3E}">
        <p14:creationId xmlns:p14="http://schemas.microsoft.com/office/powerpoint/2010/main" val="137443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normAutofit fontScale="90000"/>
          </a:bodyPr>
          <a:lstStyle/>
          <a:p>
            <a:pPr algn="ctr"/>
            <a:r>
              <a:rPr lang="en-US" dirty="0"/>
              <a:t>Why does it take more oxygen to recover?</a:t>
            </a:r>
            <a:endParaRPr lang="ru-RU" dirty="0"/>
          </a:p>
        </p:txBody>
      </p:sp>
      <p:sp>
        <p:nvSpPr>
          <p:cNvPr id="3" name="Объект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pPr marL="0" indent="0" algn="just">
              <a:buNone/>
            </a:pPr>
            <a:r>
              <a:rPr lang="en-US" b="1" dirty="0">
                <a:effectLst>
                  <a:outerShdw blurRad="38100" dist="38100" dir="2700000" algn="tl">
                    <a:srgbClr val="000000">
                      <a:alpha val="43137"/>
                    </a:srgbClr>
                  </a:outerShdw>
                </a:effectLst>
              </a:rPr>
              <a:t>You needed to replace the oxygen the body needed but couldn’t get (oxygen deficit</a:t>
            </a:r>
            <a:r>
              <a:rPr lang="en-US"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a:p>
            <a:pPr marL="0" indent="0" algn="just">
              <a:buNone/>
            </a:pPr>
            <a:r>
              <a:rPr lang="en-US" b="1" dirty="0">
                <a:effectLst>
                  <a:outerShdw blurRad="38100" dist="38100" dir="2700000" algn="tl">
                    <a:srgbClr val="000000">
                      <a:alpha val="43137"/>
                    </a:srgbClr>
                  </a:outerShdw>
                </a:effectLst>
              </a:rPr>
              <a:t>Breathing rate and heart rate are elevated (to remove CO2) and this needs more </a:t>
            </a:r>
            <a:r>
              <a:rPr lang="en-US" b="1" dirty="0" smtClean="0">
                <a:effectLst>
                  <a:outerShdw blurRad="38100" dist="38100" dir="2700000" algn="tl">
                    <a:srgbClr val="000000">
                      <a:alpha val="43137"/>
                    </a:srgbClr>
                  </a:outerShdw>
                </a:effectLst>
              </a:rPr>
              <a:t>oxygen</a:t>
            </a:r>
            <a:endParaRPr lang="en-US" b="1" dirty="0">
              <a:effectLst>
                <a:outerShdw blurRad="38100" dist="38100" dir="2700000" algn="tl">
                  <a:srgbClr val="000000">
                    <a:alpha val="43137"/>
                  </a:srgbClr>
                </a:outerShdw>
              </a:effectLst>
            </a:endParaRPr>
          </a:p>
          <a:p>
            <a:pPr marL="0" indent="0" algn="just">
              <a:buNone/>
            </a:pPr>
            <a:r>
              <a:rPr lang="en-US" b="1" dirty="0">
                <a:effectLst>
                  <a:outerShdw blurRad="38100" dist="38100" dir="2700000" algn="tl">
                    <a:srgbClr val="000000">
                      <a:alpha val="43137"/>
                    </a:srgbClr>
                  </a:outerShdw>
                </a:effectLst>
              </a:rPr>
              <a:t>Body temperature and the metabolic rate are increased and this needs more </a:t>
            </a:r>
            <a:r>
              <a:rPr lang="en-US" b="1" dirty="0" smtClean="0">
                <a:effectLst>
                  <a:outerShdw blurRad="38100" dist="38100" dir="2700000" algn="tl">
                    <a:srgbClr val="000000">
                      <a:alpha val="43137"/>
                    </a:srgbClr>
                  </a:outerShdw>
                </a:effectLst>
              </a:rPr>
              <a:t>oxygen</a:t>
            </a:r>
            <a:endParaRPr lang="en-US" b="1" dirty="0">
              <a:effectLst>
                <a:outerShdw blurRad="38100" dist="38100" dir="2700000" algn="tl">
                  <a:srgbClr val="000000">
                    <a:alpha val="43137"/>
                  </a:srgbClr>
                </a:outerShdw>
              </a:effectLst>
            </a:endParaRPr>
          </a:p>
          <a:p>
            <a:pPr marL="0" indent="0" algn="just">
              <a:buNone/>
            </a:pPr>
            <a:r>
              <a:rPr lang="en-US" b="1" dirty="0">
                <a:effectLst>
                  <a:outerShdw blurRad="38100" dist="38100" dir="2700000" algn="tl">
                    <a:srgbClr val="000000">
                      <a:alpha val="43137"/>
                    </a:srgbClr>
                  </a:outerShdw>
                </a:effectLst>
              </a:rPr>
              <a:t>Adrenaline and Noradrenaline are increased which increases oxygen </a:t>
            </a:r>
            <a:r>
              <a:rPr lang="en-US" b="1" dirty="0" smtClean="0">
                <a:effectLst>
                  <a:outerShdw blurRad="38100" dist="38100" dir="2700000" algn="tl">
                    <a:srgbClr val="000000">
                      <a:alpha val="43137"/>
                    </a:srgbClr>
                  </a:outerShdw>
                </a:effectLst>
              </a:rPr>
              <a:t>consumption</a:t>
            </a:r>
            <a:endParaRPr lang="ru-R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373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8625" y="188640"/>
            <a:ext cx="8686800" cy="838200"/>
          </a:xfrm>
        </p:spPr>
        <p:txBody>
          <a:bodyPr>
            <a:normAutofit fontScale="90000"/>
          </a:bodyPr>
          <a:lstStyle/>
          <a:p>
            <a:r>
              <a:rPr lang="en-US" dirty="0">
                <a:effectLst>
                  <a:outerShdw blurRad="38100" dist="38100" dir="2700000" algn="tl">
                    <a:srgbClr val="000000">
                      <a:alpha val="43137"/>
                    </a:srgbClr>
                  </a:outerShdw>
                  <a:reflection blurRad="12700" stA="48000" endA="300" endPos="55000" dir="5400000" sy="-90000" algn="bl" rotWithShape="0"/>
                </a:effectLst>
              </a:rPr>
              <a:t>What is meant by the concept of fatigue?</a:t>
            </a:r>
            <a:endParaRPr lang="ru-RU"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Объект 2"/>
          <p:cNvSpPr>
            <a:spLocks noGrp="1"/>
          </p:cNvSpPr>
          <p:nvPr>
            <p:ph idx="1"/>
          </p:nvPr>
        </p:nvSpPr>
        <p:spPr>
          <a:xfrm>
            <a:off x="346414" y="1268760"/>
            <a:ext cx="8659688" cy="2090862"/>
          </a:xfrm>
        </p:spPr>
        <p:style>
          <a:lnRef idx="3">
            <a:schemeClr val="lt1"/>
          </a:lnRef>
          <a:fillRef idx="1">
            <a:schemeClr val="accent1"/>
          </a:fillRef>
          <a:effectRef idx="1">
            <a:schemeClr val="accent1"/>
          </a:effectRef>
          <a:fontRef idx="minor">
            <a:schemeClr val="lt1"/>
          </a:fontRef>
        </p:style>
        <p:txBody>
          <a:bodyPr/>
          <a:lstStyle/>
          <a:p>
            <a:pPr algn="just"/>
            <a:r>
              <a:rPr lang="en-US" sz="2800" dirty="0">
                <a:effectLst>
                  <a:outerShdw blurRad="38100" dist="38100" dir="2700000" algn="tl">
                    <a:srgbClr val="000000">
                      <a:alpha val="43137"/>
                    </a:srgbClr>
                  </a:outerShdw>
                </a:effectLst>
              </a:rPr>
              <a:t>Fatigue is a special kind of functional state of a person that temporarily appears under the influence of extended or intensive work and leads to a decrease in its effectiveness</a:t>
            </a:r>
            <a:r>
              <a:rPr lang="en-US" dirty="0">
                <a:effectLst>
                  <a:outerShdw blurRad="38100" dist="38100" dir="2700000" algn="tl">
                    <a:srgbClr val="000000">
                      <a:alpha val="43137"/>
                    </a:srgbClr>
                  </a:outerShdw>
                </a:effectLst>
              </a:rPr>
              <a:t>.</a:t>
            </a:r>
            <a:endParaRPr lang="ru-RU" dirty="0">
              <a:effectLst>
                <a:outerShdw blurRad="38100" dist="38100" dir="2700000" algn="tl">
                  <a:srgbClr val="000000">
                    <a:alpha val="43137"/>
                  </a:srgbClr>
                </a:outerShdw>
              </a:effectLst>
            </a:endParaRPr>
          </a:p>
        </p:txBody>
      </p:sp>
      <p:sp>
        <p:nvSpPr>
          <p:cNvPr id="4" name="Прямоугольник 3"/>
          <p:cNvSpPr/>
          <p:nvPr/>
        </p:nvSpPr>
        <p:spPr>
          <a:xfrm>
            <a:off x="323528" y="3573016"/>
            <a:ext cx="8640960" cy="2677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r>
              <a:rPr lang="en-US" sz="2800" dirty="0">
                <a:effectLst>
                  <a:outerShdw blurRad="38100" dist="38100" dir="2700000" algn="tl">
                    <a:srgbClr val="000000">
                      <a:alpha val="43137"/>
                    </a:srgbClr>
                  </a:outerShdw>
                </a:effectLst>
              </a:rPr>
              <a:t>Fatigue appears in a decrease in muscle strength and endurance, worsening coordination of movements, an increase in energy costs when performing the same work, slowing down reactions and speed of information processing, difficulty in the process of concentration and switching attention</a:t>
            </a:r>
            <a:endParaRPr lang="ru-RU"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0607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2000" fill="hold"/>
                                        <p:tgtEl>
                                          <p:spTgt spid="4"/>
                                        </p:tgtEl>
                                        <p:attrNameLst>
                                          <p:attrName>ppt_x</p:attrName>
                                        </p:attrNameLst>
                                      </p:cBhvr>
                                      <p:tavLst>
                                        <p:tav tm="0">
                                          <p:val>
                                            <p:strVal val="#ppt_x"/>
                                          </p:val>
                                        </p:tav>
                                        <p:tav tm="100000">
                                          <p:val>
                                            <p:strVal val="#ppt_x"/>
                                          </p:val>
                                        </p:tav>
                                      </p:tavLst>
                                    </p:anim>
                                    <p:anim calcmode="lin" valueType="num">
                                      <p:cBhvr additive="base">
                                        <p:cTn id="20"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16631"/>
            <a:ext cx="7920880" cy="2965235"/>
          </a:xfrm>
          <a:prstGeom prst="rect">
            <a:avLst/>
          </a:prstGeom>
          <a:ln>
            <a:noFill/>
          </a:ln>
          <a:effectLst>
            <a:softEdge rad="112500"/>
          </a:effectLst>
        </p:spPr>
      </p:pic>
      <p:sp>
        <p:nvSpPr>
          <p:cNvPr id="5" name="Прямоугольник 4"/>
          <p:cNvSpPr/>
          <p:nvPr/>
        </p:nvSpPr>
        <p:spPr>
          <a:xfrm>
            <a:off x="539552" y="3290501"/>
            <a:ext cx="8280920" cy="304698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US" sz="3200" b="1" dirty="0"/>
              <a:t>The chart above is shows how the amount of oxygen used by the body change over time. In the beginning, the body works anaerobically leaving an oxygen deficit. Over time the oxygen consumption levels out to a steady-state. </a:t>
            </a:r>
            <a:r>
              <a:rPr lang="ru-RU" sz="3200" b="1" dirty="0" err="1"/>
              <a:t>After</a:t>
            </a:r>
            <a:r>
              <a:rPr lang="ru-RU" sz="3200" b="1" dirty="0"/>
              <a:t> </a:t>
            </a:r>
            <a:r>
              <a:rPr lang="ru-RU" sz="3200" b="1" dirty="0" err="1"/>
              <a:t>exercise</a:t>
            </a:r>
            <a:r>
              <a:rPr lang="ru-RU" sz="3200" b="1" dirty="0"/>
              <a:t>, </a:t>
            </a:r>
            <a:r>
              <a:rPr lang="ru-RU" sz="3200" b="1" dirty="0" err="1"/>
              <a:t>the</a:t>
            </a:r>
            <a:r>
              <a:rPr lang="ru-RU" sz="3200" b="1" dirty="0"/>
              <a:t> </a:t>
            </a:r>
            <a:r>
              <a:rPr lang="ru-RU" sz="3200" b="1" dirty="0" err="1"/>
              <a:t>oxygen</a:t>
            </a:r>
            <a:r>
              <a:rPr lang="ru-RU" sz="3200" b="1" dirty="0"/>
              <a:t> </a:t>
            </a:r>
            <a:r>
              <a:rPr lang="ru-RU" sz="3200" b="1" dirty="0" err="1"/>
              <a:t>is</a:t>
            </a:r>
            <a:r>
              <a:rPr lang="ru-RU" sz="3200" b="1" dirty="0"/>
              <a:t> </a:t>
            </a:r>
            <a:r>
              <a:rPr lang="ru-RU" sz="3200" b="1" dirty="0" err="1"/>
              <a:t>paid</a:t>
            </a:r>
            <a:r>
              <a:rPr lang="ru-RU" sz="3200" b="1" dirty="0"/>
              <a:t> </a:t>
            </a:r>
            <a:r>
              <a:rPr lang="ru-RU" sz="3200" b="1" dirty="0" err="1"/>
              <a:t>back</a:t>
            </a:r>
            <a:r>
              <a:rPr lang="ru-RU" sz="3200" b="1" dirty="0"/>
              <a:t> (</a:t>
            </a:r>
            <a:r>
              <a:rPr lang="ru-RU" sz="3200" b="1" dirty="0" err="1"/>
              <a:t>oxygen</a:t>
            </a:r>
            <a:r>
              <a:rPr lang="ru-RU" sz="3200" b="1" dirty="0"/>
              <a:t> </a:t>
            </a:r>
            <a:r>
              <a:rPr lang="ru-RU" sz="3200" b="1" dirty="0" err="1"/>
              <a:t>debt</a:t>
            </a:r>
            <a:r>
              <a:rPr lang="ru-RU" sz="3200" b="1" dirty="0"/>
              <a:t>)</a:t>
            </a:r>
          </a:p>
        </p:txBody>
      </p:sp>
    </p:spTree>
    <p:extLst>
      <p:ext uri="{BB962C8B-B14F-4D97-AF65-F5344CB8AC3E}">
        <p14:creationId xmlns:p14="http://schemas.microsoft.com/office/powerpoint/2010/main" val="401089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a:effectLst/>
              </a:rPr>
              <a:t>What has lactic acid got to do with oxygen debt?</a:t>
            </a:r>
            <a:br>
              <a:rPr lang="en-US" b="1" dirty="0">
                <a:effectLst/>
              </a:rPr>
            </a:br>
            <a:endParaRPr lang="ru-RU" dirty="0"/>
          </a:p>
        </p:txBody>
      </p:sp>
      <p:sp>
        <p:nvSpPr>
          <p:cNvPr id="3" name="Объект 2"/>
          <p:cNvSpPr>
            <a:spLocks noGrp="1"/>
          </p:cNvSpPr>
          <p:nvPr>
            <p:ph idx="1"/>
          </p:nvPr>
        </p:nvSpPr>
        <p:spPr>
          <a:xfrm>
            <a:off x="304800" y="1124744"/>
            <a:ext cx="8686800" cy="5184576"/>
          </a:xfrm>
        </p:spPr>
        <p:style>
          <a:lnRef idx="1">
            <a:schemeClr val="accent1"/>
          </a:lnRef>
          <a:fillRef idx="3">
            <a:schemeClr val="accent1"/>
          </a:fillRef>
          <a:effectRef idx="2">
            <a:schemeClr val="accent1"/>
          </a:effectRef>
          <a:fontRef idx="minor">
            <a:schemeClr val="lt1"/>
          </a:fontRef>
        </p:style>
        <p:txBody>
          <a:bodyPr>
            <a:noAutofit/>
          </a:bodyPr>
          <a:lstStyle/>
          <a:p>
            <a:pPr marL="0" indent="0" algn="just">
              <a:buNone/>
            </a:pPr>
            <a:r>
              <a:rPr lang="en-US" sz="2800" dirty="0"/>
              <a:t>Lactic acid is a by-product of exercising without using oxygen (anaerobically). It is essential this is removed but it is not necessarily a waste product. It is recycled into other useful </a:t>
            </a:r>
            <a:r>
              <a:rPr lang="en-US" sz="2800" dirty="0" smtClean="0"/>
              <a:t>chemicals.</a:t>
            </a:r>
            <a:endParaRPr lang="en-US" sz="2800" dirty="0"/>
          </a:p>
          <a:p>
            <a:pPr marL="0" indent="0" algn="just">
              <a:buNone/>
            </a:pPr>
            <a:r>
              <a:rPr lang="en-US" sz="2800" dirty="0" smtClean="0"/>
              <a:t>During </a:t>
            </a:r>
            <a:r>
              <a:rPr lang="en-US" sz="2800" dirty="0"/>
              <a:t>prolonged intensive exercise the heart may get half its energy from lactic acid. It is converted back to pyruvic acid and used as energy by the heart and other muscles.</a:t>
            </a:r>
          </a:p>
          <a:p>
            <a:pPr marL="0" indent="0" algn="just">
              <a:buNone/>
            </a:pPr>
            <a:r>
              <a:rPr lang="en-US" sz="2800" dirty="0"/>
              <a:t>It is thought that 70% of lactic acid produced is oxidized, 20% is converted to glucose (energy) in the </a:t>
            </a:r>
            <a:r>
              <a:rPr lang="en-US" sz="2800" dirty="0" smtClean="0"/>
              <a:t>liver. 10</a:t>
            </a:r>
            <a:r>
              <a:rPr lang="en-US" sz="2800" dirty="0"/>
              <a:t>% is converted to protein.</a:t>
            </a:r>
            <a:endParaRPr lang="ru-RU" sz="2800" dirty="0"/>
          </a:p>
        </p:txBody>
      </p:sp>
    </p:spTree>
    <p:extLst>
      <p:ext uri="{BB962C8B-B14F-4D97-AF65-F5344CB8AC3E}">
        <p14:creationId xmlns:p14="http://schemas.microsoft.com/office/powerpoint/2010/main" val="33226953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474924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86800" cy="1356463"/>
          </a:xfrm>
        </p:spPr>
        <p:txBody>
          <a:bodyPr>
            <a:noAutofit/>
          </a:bodyPr>
          <a:lstStyle/>
          <a:p>
            <a:pPr algn="ctr"/>
            <a:r>
              <a:rPr lang="en-US" sz="2800" dirty="0" smtClean="0">
                <a:effectLst>
                  <a:outerShdw blurRad="38100" dist="38100" dir="2700000" algn="tl">
                    <a:srgbClr val="000000">
                      <a:alpha val="43137"/>
                    </a:srgbClr>
                  </a:outerShdw>
                  <a:reflection blurRad="12700" stA="48000" endA="300" endPos="55000" dir="5400000" sy="-90000" algn="bl" rotWithShape="0"/>
                </a:effectLst>
              </a:rPr>
              <a:t/>
            </a:r>
            <a:br>
              <a:rPr lang="en-US" sz="2800" dirty="0" smtClean="0">
                <a:effectLst>
                  <a:outerShdw blurRad="38100" dist="38100" dir="2700000" algn="tl">
                    <a:srgbClr val="000000">
                      <a:alpha val="43137"/>
                    </a:srgbClr>
                  </a:outerShdw>
                  <a:reflection blurRad="12700" stA="48000" endA="300" endPos="55000" dir="5400000" sy="-90000" algn="bl" rotWithShape="0"/>
                </a:effectLst>
              </a:rPr>
            </a:br>
            <a:r>
              <a:rPr lang="en-US" sz="2800" dirty="0">
                <a:effectLst>
                  <a:outerShdw blurRad="38100" dist="38100" dir="2700000" algn="tl">
                    <a:srgbClr val="000000">
                      <a:alpha val="43137"/>
                    </a:srgbClr>
                  </a:outerShdw>
                  <a:reflection blurRad="12700" stA="48000" endA="300" endPos="55000" dir="5400000" sy="-90000" algn="bl" rotWithShape="0"/>
                </a:effectLst>
              </a:rPr>
              <a:t>Fatigue as a natural physiological phenomenon and the result of the performed work is characterized by</a:t>
            </a:r>
            <a:endParaRPr lang="ru-RU" sz="2800"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Объект 2"/>
          <p:cNvSpPr>
            <a:spLocks noGrp="1"/>
          </p:cNvSpPr>
          <p:nvPr>
            <p:ph idx="1"/>
          </p:nvPr>
        </p:nvSpPr>
        <p:spPr/>
        <p:txBody>
          <a:bodyPr/>
          <a:lstStyle/>
          <a:p>
            <a:r>
              <a:rPr lang="en-US" b="1" dirty="0" smtClean="0">
                <a:effectLst>
                  <a:outerShdw blurRad="38100" dist="38100" dir="2700000" algn="tl">
                    <a:srgbClr val="000000">
                      <a:alpha val="43137"/>
                    </a:srgbClr>
                  </a:outerShdw>
                </a:effectLst>
              </a:rPr>
              <a:t>the </a:t>
            </a:r>
            <a:r>
              <a:rPr lang="en-US" b="1" dirty="0">
                <a:effectLst>
                  <a:outerShdw blurRad="38100" dist="38100" dir="2700000" algn="tl">
                    <a:srgbClr val="000000">
                      <a:alpha val="43137"/>
                    </a:srgbClr>
                  </a:outerShdw>
                </a:effectLst>
              </a:rPr>
              <a:t>appearance of a feeling of </a:t>
            </a:r>
            <a:r>
              <a:rPr lang="en-US" b="1" dirty="0" smtClean="0">
                <a:effectLst>
                  <a:outerShdw blurRad="38100" dist="38100" dir="2700000" algn="tl">
                    <a:srgbClr val="000000">
                      <a:alpha val="43137"/>
                    </a:srgbClr>
                  </a:outerShdw>
                </a:effectLst>
              </a:rPr>
              <a:t>fatigue</a:t>
            </a:r>
          </a:p>
          <a:p>
            <a:r>
              <a:rPr lang="en-US" b="1" dirty="0">
                <a:effectLst>
                  <a:outerShdw blurRad="38100" dist="38100" dir="2700000" algn="tl">
                    <a:srgbClr val="000000">
                      <a:alpha val="43137"/>
                    </a:srgbClr>
                  </a:outerShdw>
                </a:effectLst>
              </a:rPr>
              <a:t>temporary changes in </a:t>
            </a:r>
            <a:r>
              <a:rPr lang="en-US" b="1" dirty="0" smtClean="0">
                <a:effectLst>
                  <a:outerShdw blurRad="38100" dist="38100" dir="2700000" algn="tl">
                    <a:srgbClr val="000000">
                      <a:alpha val="43137"/>
                    </a:srgbClr>
                  </a:outerShdw>
                </a:effectLst>
              </a:rPr>
              <a:t>metabolism</a:t>
            </a:r>
          </a:p>
          <a:p>
            <a:r>
              <a:rPr lang="en-US" b="1" dirty="0">
                <a:effectLst>
                  <a:outerShdw blurRad="38100" dist="38100" dir="2700000" algn="tl">
                    <a:srgbClr val="000000">
                      <a:alpha val="43137"/>
                    </a:srgbClr>
                  </a:outerShdw>
                </a:effectLst>
              </a:rPr>
              <a:t>temporary changes in the regulation of the </a:t>
            </a:r>
            <a:r>
              <a:rPr lang="en-US" b="1" dirty="0" smtClean="0">
                <a:effectLst>
                  <a:outerShdw blurRad="38100" dist="38100" dir="2700000" algn="tl">
                    <a:srgbClr val="000000">
                      <a:alpha val="43137"/>
                    </a:srgbClr>
                  </a:outerShdw>
                </a:effectLst>
              </a:rPr>
              <a:t>body (Homeostasis)</a:t>
            </a:r>
          </a:p>
          <a:p>
            <a:r>
              <a:rPr lang="en-US" b="1" dirty="0">
                <a:effectLst>
                  <a:outerShdw blurRad="38100" dist="38100" dir="2700000" algn="tl">
                    <a:srgbClr val="000000">
                      <a:alpha val="43137"/>
                    </a:srgbClr>
                  </a:outerShdw>
                </a:effectLst>
              </a:rPr>
              <a:t>reduction of the body's energy </a:t>
            </a:r>
            <a:r>
              <a:rPr lang="en-US" b="1" dirty="0" smtClean="0">
                <a:effectLst>
                  <a:outerShdw blurRad="38100" dist="38100" dir="2700000" algn="tl">
                    <a:srgbClr val="000000">
                      <a:alpha val="43137"/>
                    </a:srgbClr>
                  </a:outerShdw>
                </a:effectLst>
              </a:rPr>
              <a:t>reserves</a:t>
            </a:r>
          </a:p>
          <a:p>
            <a:r>
              <a:rPr lang="en-US" b="1" dirty="0">
                <a:effectLst>
                  <a:outerShdw blurRad="38100" dist="38100" dir="2700000" algn="tl">
                    <a:srgbClr val="000000">
                      <a:alpha val="43137"/>
                    </a:srgbClr>
                  </a:outerShdw>
                </a:effectLst>
              </a:rPr>
              <a:t>worsening of the reaction to the </a:t>
            </a:r>
            <a:r>
              <a:rPr lang="en-US" b="1" dirty="0" smtClean="0">
                <a:effectLst>
                  <a:outerShdw blurRad="38100" dist="38100" dir="2700000" algn="tl">
                    <a:srgbClr val="000000">
                      <a:alpha val="43137"/>
                    </a:srgbClr>
                  </a:outerShdw>
                </a:effectLst>
              </a:rPr>
              <a:t>load</a:t>
            </a:r>
          </a:p>
          <a:p>
            <a:r>
              <a:rPr lang="en-US" b="1" dirty="0">
                <a:effectLst>
                  <a:outerShdw blurRad="38100" dist="38100" dir="2700000" algn="tl">
                    <a:srgbClr val="000000">
                      <a:alpha val="43137"/>
                    </a:srgbClr>
                  </a:outerShdw>
                </a:effectLst>
              </a:rPr>
              <a:t>decrease in general and athletic performance</a:t>
            </a:r>
            <a:endParaRPr lang="en-US" b="1" dirty="0" smtClean="0">
              <a:effectLst>
                <a:outerShdw blurRad="38100" dist="38100" dir="2700000" algn="tl">
                  <a:srgbClr val="000000">
                    <a:alpha val="43137"/>
                  </a:srgbClr>
                </a:outerShdw>
              </a:effectLst>
            </a:endParaRPr>
          </a:p>
          <a:p>
            <a:pPr algn="ctr"/>
            <a:endParaRPr lang="en-US" b="1" dirty="0" smtClean="0">
              <a:effectLst>
                <a:outerShdw blurRad="38100" dist="38100" dir="2700000" algn="tl">
                  <a:srgbClr val="000000">
                    <a:alpha val="43137"/>
                  </a:srgbClr>
                </a:outerShdw>
              </a:effectLst>
            </a:endParaRPr>
          </a:p>
          <a:p>
            <a:pPr algn="ctr"/>
            <a:endParaRPr lang="ru-R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30623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after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par>
                          <p:cTn id="7" fill="hold">
                            <p:stCondLst>
                              <p:cond delay="1120"/>
                            </p:stCondLst>
                            <p:childTnLst>
                              <p:par>
                                <p:cTn id="8" presetID="18" presetClass="emph" presetSubtype="0" fill="hold" grpId="0" nodeType="afterEffect">
                                  <p:stCondLst>
                                    <p:cond delay="0"/>
                                  </p:stCondLst>
                                  <p:iterate type="lt">
                                    <p:tmPct val="4000"/>
                                  </p:iterate>
                                  <p:childTnLst>
                                    <p:set>
                                      <p:cBhvr override="childStyle">
                                        <p:cTn id="9" dur="500" fill="hold"/>
                                        <p:tgtEl>
                                          <p:spTgt spid="3">
                                            <p:txEl>
                                              <p:pRg st="1" end="1"/>
                                            </p:txEl>
                                          </p:spTgt>
                                        </p:tgtEl>
                                        <p:attrNameLst>
                                          <p:attrName>style.textDecorationUnderline</p:attrName>
                                        </p:attrNameLst>
                                      </p:cBhvr>
                                      <p:to>
                                        <p:strVal val="true"/>
                                      </p:to>
                                    </p:set>
                                  </p:childTnLst>
                                </p:cTn>
                              </p:par>
                            </p:childTnLst>
                          </p:cTn>
                        </p:par>
                        <p:par>
                          <p:cTn id="10" fill="hold">
                            <p:stCondLst>
                              <p:cond delay="2160"/>
                            </p:stCondLst>
                            <p:childTnLst>
                              <p:par>
                                <p:cTn id="11" presetID="18" presetClass="emph" presetSubtype="0" fill="hold" grpId="0" nodeType="afterEffect">
                                  <p:stCondLst>
                                    <p:cond delay="0"/>
                                  </p:stCondLst>
                                  <p:iterate type="lt">
                                    <p:tmPct val="4000"/>
                                  </p:iterate>
                                  <p:childTnLst>
                                    <p:set>
                                      <p:cBhvr override="childStyle">
                                        <p:cTn id="12" dur="500" fill="hold"/>
                                        <p:tgtEl>
                                          <p:spTgt spid="3">
                                            <p:txEl>
                                              <p:pRg st="2" end="2"/>
                                            </p:txEl>
                                          </p:spTgt>
                                        </p:tgtEl>
                                        <p:attrNameLst>
                                          <p:attrName>style.textDecorationUnderline</p:attrName>
                                        </p:attrNameLst>
                                      </p:cBhvr>
                                      <p:to>
                                        <p:strVal val="true"/>
                                      </p:to>
                                    </p:set>
                                  </p:childTnLst>
                                </p:cTn>
                              </p:par>
                            </p:childTnLst>
                          </p:cTn>
                        </p:par>
                        <p:par>
                          <p:cTn id="13" fill="hold">
                            <p:stCondLst>
                              <p:cond delay="3700"/>
                            </p:stCondLst>
                            <p:childTnLst>
                              <p:par>
                                <p:cTn id="14" presetID="18" presetClass="emph" presetSubtype="0" fill="hold" grpId="0" nodeType="afterEffect">
                                  <p:stCondLst>
                                    <p:cond delay="0"/>
                                  </p:stCondLst>
                                  <p:iterate type="lt">
                                    <p:tmPct val="4000"/>
                                  </p:iterate>
                                  <p:childTnLst>
                                    <p:set>
                                      <p:cBhvr override="childStyle">
                                        <p:cTn id="15" dur="500" fill="hold"/>
                                        <p:tgtEl>
                                          <p:spTgt spid="3">
                                            <p:txEl>
                                              <p:pRg st="3" end="3"/>
                                            </p:txEl>
                                          </p:spTgt>
                                        </p:tgtEl>
                                        <p:attrNameLst>
                                          <p:attrName>style.textDecorationUnderline</p:attrName>
                                        </p:attrNameLst>
                                      </p:cBhvr>
                                      <p:to>
                                        <p:strVal val="true"/>
                                      </p:to>
                                    </p:set>
                                  </p:childTnLst>
                                </p:cTn>
                              </p:par>
                            </p:childTnLst>
                          </p:cTn>
                        </p:par>
                        <p:par>
                          <p:cTn id="16" fill="hold">
                            <p:stCondLst>
                              <p:cond delay="4860"/>
                            </p:stCondLst>
                            <p:childTnLst>
                              <p:par>
                                <p:cTn id="17" presetID="18" presetClass="emph" presetSubtype="0" fill="hold" grpId="0" nodeType="afterEffect">
                                  <p:stCondLst>
                                    <p:cond delay="0"/>
                                  </p:stCondLst>
                                  <p:iterate type="lt">
                                    <p:tmPct val="4000"/>
                                  </p:iterate>
                                  <p:childTnLst>
                                    <p:set>
                                      <p:cBhvr override="childStyle">
                                        <p:cTn id="18" dur="500" fill="hold"/>
                                        <p:tgtEl>
                                          <p:spTgt spid="3">
                                            <p:txEl>
                                              <p:pRg st="4" end="4"/>
                                            </p:txEl>
                                          </p:spTgt>
                                        </p:tgtEl>
                                        <p:attrNameLst>
                                          <p:attrName>style.textDecorationUnderline</p:attrName>
                                        </p:attrNameLst>
                                      </p:cBhvr>
                                      <p:to>
                                        <p:strVal val="true"/>
                                      </p:to>
                                    </p:set>
                                  </p:childTnLst>
                                </p:cTn>
                              </p:par>
                            </p:childTnLst>
                          </p:cTn>
                        </p:par>
                        <p:par>
                          <p:cTn id="19" fill="hold">
                            <p:stCondLst>
                              <p:cond delay="5960"/>
                            </p:stCondLst>
                            <p:childTnLst>
                              <p:par>
                                <p:cTn id="20" presetID="18" presetClass="emph" presetSubtype="0" fill="hold" grpId="0" nodeType="afterEffect">
                                  <p:stCondLst>
                                    <p:cond delay="0"/>
                                  </p:stCondLst>
                                  <p:iterate type="lt">
                                    <p:tmPct val="4000"/>
                                  </p:iterate>
                                  <p:childTnLst>
                                    <p:set>
                                      <p:cBhvr override="childStyle">
                                        <p:cTn id="21" dur="500" fill="hold"/>
                                        <p:tgtEl>
                                          <p:spTgt spid="3">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effectLst>
                  <a:outerShdw blurRad="38100" dist="38100" dir="2700000" algn="tl">
                    <a:srgbClr val="000000">
                      <a:alpha val="43137"/>
                    </a:srgbClr>
                  </a:outerShdw>
                  <a:reflection blurRad="12700" stA="48000" endA="300" endPos="55000" dir="5400000" sy="-90000" algn="bl" rotWithShape="0"/>
                </a:effectLst>
              </a:rPr>
              <a:t>brief </a:t>
            </a:r>
            <a:r>
              <a:rPr lang="en-US" dirty="0">
                <a:effectLst>
                  <a:outerShdw blurRad="38100" dist="38100" dir="2700000" algn="tl">
                    <a:srgbClr val="000000">
                      <a:alpha val="43137"/>
                    </a:srgbClr>
                  </a:outerShdw>
                  <a:reflection blurRad="12700" stA="48000" endA="300" endPos="55000" dir="5400000" sy="-90000" algn="bl" rotWithShape="0"/>
                </a:effectLst>
              </a:rPr>
              <a:t>conclusion</a:t>
            </a:r>
            <a:endParaRPr lang="ru-RU"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Объект 2"/>
          <p:cNvSpPr>
            <a:spLocks noGrp="1"/>
          </p:cNvSpPr>
          <p:nvPr>
            <p:ph idx="1"/>
          </p:nvPr>
        </p:nvSpPr>
        <p:spPr>
          <a:xfrm>
            <a:off x="323528" y="1556793"/>
            <a:ext cx="8686800" cy="3240360"/>
          </a:xfrm>
        </p:spPr>
        <p:style>
          <a:lnRef idx="3">
            <a:schemeClr val="lt1"/>
          </a:lnRef>
          <a:fillRef idx="1">
            <a:schemeClr val="accent1"/>
          </a:fillRef>
          <a:effectRef idx="1">
            <a:schemeClr val="accent1"/>
          </a:effectRef>
          <a:fontRef idx="minor">
            <a:schemeClr val="lt1"/>
          </a:fontRef>
        </p:style>
        <p:txBody>
          <a:bodyPr/>
          <a:lstStyle/>
          <a:p>
            <a:pPr algn="just"/>
            <a:r>
              <a:rPr lang="en-US" dirty="0">
                <a:effectLst>
                  <a:outerShdw blurRad="38100" dist="38100" dir="2700000" algn="tl">
                    <a:srgbClr val="000000">
                      <a:alpha val="43137"/>
                    </a:srgbClr>
                  </a:outerShdw>
                </a:effectLst>
              </a:rPr>
              <a:t>F</a:t>
            </a:r>
            <a:r>
              <a:rPr lang="en-US" dirty="0" smtClean="0">
                <a:effectLst>
                  <a:outerShdw blurRad="38100" dist="38100" dir="2700000" algn="tl">
                    <a:srgbClr val="000000">
                      <a:alpha val="43137"/>
                    </a:srgbClr>
                  </a:outerShdw>
                </a:effectLst>
              </a:rPr>
              <a:t>atigue in </a:t>
            </a:r>
            <a:r>
              <a:rPr lang="en-US" dirty="0">
                <a:effectLst>
                  <a:outerShdw blurRad="38100" dist="38100" dir="2700000" algn="tl">
                    <a:srgbClr val="000000">
                      <a:alpha val="43137"/>
                    </a:srgbClr>
                  </a:outerShdw>
                </a:effectLst>
              </a:rPr>
              <a:t>sports training should be considered as a natural physiological phenomenon accompanying almost any load</a:t>
            </a:r>
            <a:r>
              <a:rPr lang="en-US" dirty="0" smtClean="0">
                <a:effectLst>
                  <a:outerShdw blurRad="38100" dist="38100" dir="2700000" algn="tl">
                    <a:srgbClr val="000000">
                      <a:alpha val="43137"/>
                    </a:srgbClr>
                  </a:outerShdw>
                </a:effectLst>
              </a:rPr>
              <a:t>. </a:t>
            </a:r>
          </a:p>
          <a:p>
            <a:pPr algn="just"/>
            <a:r>
              <a:rPr lang="en-US" dirty="0">
                <a:effectLst>
                  <a:outerShdw blurRad="38100" dist="38100" dir="2700000" algn="tl">
                    <a:srgbClr val="000000">
                      <a:alpha val="43137"/>
                    </a:srgbClr>
                  </a:outerShdw>
                </a:effectLst>
              </a:rPr>
              <a:t>T</a:t>
            </a:r>
            <a:r>
              <a:rPr lang="en-US" dirty="0" smtClean="0">
                <a:effectLst>
                  <a:outerShdw blurRad="38100" dist="38100" dir="2700000" algn="tl">
                    <a:srgbClr val="000000">
                      <a:alpha val="43137"/>
                    </a:srgbClr>
                  </a:outerShdw>
                </a:effectLst>
              </a:rPr>
              <a:t>here </a:t>
            </a:r>
            <a:r>
              <a:rPr lang="en-US" dirty="0">
                <a:effectLst>
                  <a:outerShdw blurRad="38100" dist="38100" dir="2700000" algn="tl">
                    <a:srgbClr val="000000">
                      <a:alpha val="43137"/>
                    </a:srgbClr>
                  </a:outerShdw>
                </a:effectLst>
              </a:rPr>
              <a:t>is no training without fatigue. It is only important that the level of fatigue matches the performed work </a:t>
            </a:r>
            <a:endParaRPr lang="ru-RU"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43640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effectLst>
                  <a:outerShdw blurRad="38100" dist="38100" dir="2700000" algn="tl">
                    <a:srgbClr val="000000">
                      <a:alpha val="43137"/>
                    </a:srgbClr>
                  </a:outerShdw>
                </a:effectLst>
              </a:rPr>
              <a:t>specialists </a:t>
            </a:r>
            <a:r>
              <a:rPr lang="en-US" dirty="0">
                <a:effectLst>
                  <a:outerShdw blurRad="38100" dist="38100" dir="2700000" algn="tl">
                    <a:srgbClr val="000000">
                      <a:alpha val="43137"/>
                    </a:srgbClr>
                  </a:outerShdw>
                </a:effectLst>
              </a:rPr>
              <a:t>take into account such concepts of </a:t>
            </a:r>
            <a:r>
              <a:rPr lang="en-US" dirty="0" smtClean="0">
                <a:effectLst>
                  <a:outerShdw blurRad="38100" dist="38100" dir="2700000" algn="tl">
                    <a:srgbClr val="000000">
                      <a:alpha val="43137"/>
                    </a:srgbClr>
                  </a:outerShdw>
                </a:effectLst>
              </a:rPr>
              <a:t>Fatigue as</a:t>
            </a:r>
            <a:endParaRPr lang="ru-RU" dirty="0"/>
          </a:p>
        </p:txBody>
      </p:sp>
      <p:sp>
        <p:nvSpPr>
          <p:cNvPr id="3" name="Объект 2"/>
          <p:cNvSpPr>
            <a:spLocks noGrp="1"/>
          </p:cNvSpPr>
          <p:nvPr>
            <p:ph idx="1"/>
          </p:nvPr>
        </p:nvSpPr>
        <p:spPr>
          <a:xfrm>
            <a:off x="447907" y="2492896"/>
            <a:ext cx="8686800" cy="1872208"/>
          </a:xfrm>
        </p:spPr>
        <p:style>
          <a:lnRef idx="3">
            <a:schemeClr val="lt1"/>
          </a:lnRef>
          <a:fillRef idx="1">
            <a:schemeClr val="accent1"/>
          </a:fillRef>
          <a:effectRef idx="1">
            <a:schemeClr val="accent1"/>
          </a:effectRef>
          <a:fontRef idx="minor">
            <a:schemeClr val="lt1"/>
          </a:fontRef>
        </p:style>
        <p:txBody>
          <a:bodyPr>
            <a:normAutofit fontScale="40000" lnSpcReduction="20000"/>
          </a:bodyPr>
          <a:lstStyle/>
          <a:p>
            <a:pPr algn="just"/>
            <a:endParaRPr lang="en-US" dirty="0" smtClean="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a:p>
            <a:r>
              <a:rPr lang="en-US" sz="11000" dirty="0" smtClean="0">
                <a:effectLst>
                  <a:outerShdw blurRad="38100" dist="38100" dir="2700000" algn="tl">
                    <a:srgbClr val="000000">
                      <a:alpha val="43137"/>
                    </a:srgbClr>
                  </a:outerShdw>
                </a:effectLst>
              </a:rPr>
              <a:t>The localization </a:t>
            </a:r>
            <a:r>
              <a:rPr lang="en-US" sz="11000" dirty="0">
                <a:effectLst>
                  <a:outerShdw blurRad="38100" dist="38100" dir="2700000" algn="tl">
                    <a:srgbClr val="000000">
                      <a:alpha val="43137"/>
                    </a:srgbClr>
                  </a:outerShdw>
                </a:effectLst>
              </a:rPr>
              <a:t>of fatigue </a:t>
            </a:r>
            <a:endParaRPr lang="en-US" sz="11000" dirty="0" smtClean="0">
              <a:effectLst>
                <a:outerShdw blurRad="38100" dist="38100" dir="2700000" algn="tl">
                  <a:srgbClr val="000000">
                    <a:alpha val="43137"/>
                  </a:srgbClr>
                </a:outerShdw>
              </a:effectLst>
            </a:endParaRPr>
          </a:p>
          <a:p>
            <a:r>
              <a:rPr lang="en-US" sz="11000" dirty="0">
                <a:effectLst>
                  <a:outerShdw blurRad="38100" dist="38100" dir="2700000" algn="tl">
                    <a:srgbClr val="000000">
                      <a:alpha val="43137"/>
                    </a:srgbClr>
                  </a:outerShdw>
                </a:effectLst>
              </a:rPr>
              <a:t>T</a:t>
            </a:r>
            <a:r>
              <a:rPr lang="en-US" sz="11000" dirty="0" smtClean="0">
                <a:effectLst>
                  <a:outerShdw blurRad="38100" dist="38100" dir="2700000" algn="tl">
                    <a:srgbClr val="000000">
                      <a:alpha val="43137"/>
                    </a:srgbClr>
                  </a:outerShdw>
                </a:effectLst>
              </a:rPr>
              <a:t>he </a:t>
            </a:r>
            <a:r>
              <a:rPr lang="en-US" sz="11000" dirty="0">
                <a:effectLst>
                  <a:outerShdw blurRad="38100" dist="38100" dir="2700000" algn="tl">
                    <a:srgbClr val="000000">
                      <a:alpha val="43137"/>
                    </a:srgbClr>
                  </a:outerShdw>
                </a:effectLst>
              </a:rPr>
              <a:t>mechanism of fatigue</a:t>
            </a:r>
            <a:endParaRPr lang="ru-RU" sz="11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90866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5986" y="188640"/>
            <a:ext cx="8686800" cy="838200"/>
          </a:xfrm>
        </p:spPr>
        <p:txBody>
          <a:bodyPr>
            <a:noAutofit/>
          </a:bodyPr>
          <a:lstStyle/>
          <a:p>
            <a:pPr algn="ctr"/>
            <a:r>
              <a:rPr lang="en-US" sz="2800" b="1" dirty="0">
                <a:effectLst>
                  <a:outerShdw blurRad="38100" dist="38100" dir="2700000" algn="tl">
                    <a:srgbClr val="000000">
                      <a:alpha val="43137"/>
                    </a:srgbClr>
                  </a:outerShdw>
                </a:effectLst>
              </a:rPr>
              <a:t>The character of the performed work  are determined the following factors</a:t>
            </a: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04800" y="1196752"/>
            <a:ext cx="8686800" cy="4883373"/>
          </a:xfrm>
        </p:spPr>
        <p:style>
          <a:lnRef idx="3">
            <a:schemeClr val="lt1"/>
          </a:lnRef>
          <a:fillRef idx="1">
            <a:schemeClr val="accent1"/>
          </a:fillRef>
          <a:effectRef idx="1">
            <a:schemeClr val="accent1"/>
          </a:effectRef>
          <a:fontRef idx="minor">
            <a:schemeClr val="lt1"/>
          </a:fontRef>
        </p:style>
        <p:txBody>
          <a:bodyPr/>
          <a:lstStyle/>
          <a:p>
            <a:r>
              <a:rPr lang="en-US" b="1" dirty="0" smtClean="0">
                <a:effectLst>
                  <a:outerShdw blurRad="38100" dist="38100" dir="2700000" algn="tl">
                    <a:srgbClr val="000000">
                      <a:alpha val="43137"/>
                    </a:srgbClr>
                  </a:outerShdw>
                </a:effectLst>
              </a:rPr>
              <a:t>Mode </a:t>
            </a:r>
            <a:r>
              <a:rPr lang="en-US" b="1" dirty="0">
                <a:effectLst>
                  <a:outerShdw blurRad="38100" dist="38100" dir="2700000" algn="tl">
                    <a:srgbClr val="000000">
                      <a:alpha val="43137"/>
                    </a:srgbClr>
                  </a:outerShdw>
                </a:effectLst>
              </a:rPr>
              <a:t>of muscle </a:t>
            </a:r>
            <a:r>
              <a:rPr lang="en-US" b="1" dirty="0" smtClean="0">
                <a:effectLst>
                  <a:outerShdw blurRad="38100" dist="38100" dir="2700000" algn="tl">
                    <a:srgbClr val="000000">
                      <a:alpha val="43137"/>
                    </a:srgbClr>
                  </a:outerShdw>
                </a:effectLst>
              </a:rPr>
              <a:t>activity </a:t>
            </a:r>
            <a:r>
              <a:rPr lang="en-US" dirty="0" smtClean="0">
                <a:effectLst>
                  <a:outerShdw blurRad="38100" dist="38100" dir="2700000" algn="tl">
                    <a:srgbClr val="000000">
                      <a:alpha val="43137"/>
                    </a:srgbClr>
                  </a:outerShdw>
                </a:effectLst>
              </a:rPr>
              <a:t>(</a:t>
            </a:r>
            <a:r>
              <a:rPr lang="en-US" b="1" dirty="0">
                <a:effectLst>
                  <a:outerShdw blurRad="38100" dist="38100" dir="2700000" algn="tl">
                    <a:srgbClr val="000000">
                      <a:alpha val="43137"/>
                    </a:srgbClr>
                  </a:outerShdw>
                </a:effectLst>
              </a:rPr>
              <a:t>isometric, </a:t>
            </a:r>
            <a:r>
              <a:rPr lang="en-US" b="1" dirty="0" smtClean="0">
                <a:effectLst>
                  <a:outerShdw blurRad="38100" dist="38100" dir="2700000" algn="tl">
                    <a:srgbClr val="000000">
                      <a:alpha val="43137"/>
                    </a:srgbClr>
                  </a:outerShdw>
                </a:effectLst>
              </a:rPr>
              <a:t>isotonic</a:t>
            </a:r>
            <a:r>
              <a:rPr lang="en-US" b="1" dirty="0" smtClean="0"/>
              <a:t>, </a:t>
            </a:r>
            <a:r>
              <a:rPr lang="en-US" b="1" dirty="0" smtClean="0">
                <a:effectLst>
                  <a:outerShdw blurRad="38100" dist="38100" dir="2700000" algn="tl">
                    <a:srgbClr val="000000">
                      <a:alpha val="43137"/>
                    </a:srgbClr>
                  </a:outerShdw>
                </a:effectLst>
              </a:rPr>
              <a:t>concentric, eccentric)</a:t>
            </a:r>
          </a:p>
          <a:p>
            <a:r>
              <a:rPr lang="en-US" b="1" dirty="0" smtClean="0">
                <a:effectLst>
                  <a:outerShdw blurRad="38100" dist="38100" dir="2700000" algn="tl">
                    <a:srgbClr val="000000">
                      <a:alpha val="43137"/>
                    </a:srgbClr>
                  </a:outerShdw>
                </a:effectLst>
              </a:rPr>
              <a:t>Amount </a:t>
            </a:r>
            <a:r>
              <a:rPr lang="en-US" b="1" dirty="0">
                <a:effectLst>
                  <a:outerShdw blurRad="38100" dist="38100" dir="2700000" algn="tl">
                    <a:srgbClr val="000000">
                      <a:alpha val="43137"/>
                    </a:srgbClr>
                  </a:outerShdw>
                </a:effectLst>
              </a:rPr>
              <a:t>of muscle mass involved in the exercise (local, regional, global muscle </a:t>
            </a:r>
            <a:r>
              <a:rPr lang="en-US" b="1" dirty="0" smtClean="0">
                <a:effectLst>
                  <a:outerShdw blurRad="38100" dist="38100" dir="2700000" algn="tl">
                    <a:srgbClr val="000000">
                      <a:alpha val="43137"/>
                    </a:srgbClr>
                  </a:outerShdw>
                </a:effectLst>
              </a:rPr>
              <a:t>work)</a:t>
            </a:r>
          </a:p>
          <a:p>
            <a:r>
              <a:rPr lang="en-US" b="1" dirty="0" smtClean="0">
                <a:effectLst>
                  <a:outerShdw blurRad="38100" dist="38100" dir="2700000" algn="tl">
                    <a:srgbClr val="000000">
                      <a:alpha val="43137"/>
                    </a:srgbClr>
                  </a:outerShdw>
                </a:effectLst>
              </a:rPr>
              <a:t>Intensity </a:t>
            </a:r>
            <a:r>
              <a:rPr lang="en-US" b="1" dirty="0">
                <a:effectLst>
                  <a:outerShdw blurRad="38100" dist="38100" dir="2700000" algn="tl">
                    <a:srgbClr val="000000">
                      <a:alpha val="43137"/>
                    </a:srgbClr>
                  </a:outerShdw>
                </a:effectLst>
              </a:rPr>
              <a:t>and duration of muscle work (aerobic, anaerobic and combined modes of muscle work</a:t>
            </a:r>
            <a:r>
              <a:rPr lang="en-US" b="1" dirty="0" smtClean="0">
                <a:effectLst>
                  <a:outerShdw blurRad="38100" dist="38100" dir="2700000" algn="tl">
                    <a:srgbClr val="000000">
                      <a:alpha val="43137"/>
                    </a:srgbClr>
                  </a:outerShdw>
                </a:effectLst>
              </a:rPr>
              <a:t>)</a:t>
            </a:r>
          </a:p>
          <a:p>
            <a:r>
              <a:rPr lang="en-US" b="1" dirty="0" smtClean="0">
                <a:effectLst>
                  <a:outerShdw blurRad="38100" dist="38100" dir="2700000" algn="tl">
                    <a:srgbClr val="000000">
                      <a:alpha val="43137"/>
                    </a:srgbClr>
                  </a:outerShdw>
                </a:effectLst>
              </a:rPr>
              <a:t>Motivation </a:t>
            </a:r>
            <a:r>
              <a:rPr lang="en-US" b="1" dirty="0">
                <a:effectLst>
                  <a:outerShdw blurRad="38100" dist="38100" dir="2700000" algn="tl">
                    <a:srgbClr val="000000">
                      <a:alpha val="43137"/>
                    </a:srgbClr>
                  </a:outerShdw>
                </a:effectLst>
              </a:rPr>
              <a:t>level, environmental factors</a:t>
            </a:r>
            <a:endParaRPr lang="ru-R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43362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1500"/>
                                        <p:tgtEl>
                                          <p:spTgt spid="3">
                                            <p:bg/>
                                          </p:spTgt>
                                        </p:tgtEl>
                                      </p:cBhvr>
                                    </p:animEffect>
                                  </p:childTnLst>
                                </p:cTn>
                              </p:par>
                            </p:childTnLst>
                          </p:cTn>
                        </p:par>
                        <p:par>
                          <p:cTn id="8" fill="hold">
                            <p:stCondLst>
                              <p:cond delay="15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1500"/>
                                        <p:tgtEl>
                                          <p:spTgt spid="3">
                                            <p:txEl>
                                              <p:pRg st="0" end="0"/>
                                            </p:txEl>
                                          </p:spTgt>
                                        </p:tgtEl>
                                      </p:cBhvr>
                                    </p:animEffect>
                                  </p:childTnLst>
                                </p:cTn>
                              </p:par>
                            </p:childTnLst>
                          </p:cTn>
                        </p:par>
                        <p:par>
                          <p:cTn id="12" fill="hold">
                            <p:stCondLst>
                              <p:cond delay="3000"/>
                            </p:stCondLst>
                            <p:childTnLst>
                              <p:par>
                                <p:cTn id="13" presetID="16" presetClass="entr" presetSubtype="2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1500"/>
                                        <p:tgtEl>
                                          <p:spTgt spid="3">
                                            <p:txEl>
                                              <p:pRg st="1" end="1"/>
                                            </p:txEl>
                                          </p:spTgt>
                                        </p:tgtEl>
                                      </p:cBhvr>
                                    </p:animEffect>
                                  </p:childTnLst>
                                </p:cTn>
                              </p:par>
                            </p:childTnLst>
                          </p:cTn>
                        </p:par>
                        <p:par>
                          <p:cTn id="16" fill="hold">
                            <p:stCondLst>
                              <p:cond delay="4500"/>
                            </p:stCondLst>
                            <p:childTnLst>
                              <p:par>
                                <p:cTn id="17" presetID="16" presetClass="entr" presetSubtype="2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1500"/>
                                        <p:tgtEl>
                                          <p:spTgt spid="3">
                                            <p:txEl>
                                              <p:pRg st="2" end="2"/>
                                            </p:txEl>
                                          </p:spTgt>
                                        </p:tgtEl>
                                      </p:cBhvr>
                                    </p:animEffect>
                                  </p:childTnLst>
                                </p:cTn>
                              </p:par>
                            </p:childTnLst>
                          </p:cTn>
                        </p:par>
                        <p:par>
                          <p:cTn id="20" fill="hold">
                            <p:stCondLst>
                              <p:cond delay="6000"/>
                            </p:stCondLst>
                            <p:childTnLst>
                              <p:par>
                                <p:cTn id="21" presetID="16" presetClass="entr" presetSubtype="2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12968" cy="1656184"/>
          </a:xfrm>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en-US" b="1" dirty="0">
                <a:solidFill>
                  <a:schemeClr val="tx1"/>
                </a:solidFill>
                <a:effectLst>
                  <a:outerShdw blurRad="38100" dist="38100" dir="2700000" algn="tl">
                    <a:srgbClr val="000000">
                      <a:alpha val="43137"/>
                    </a:srgbClr>
                  </a:outerShdw>
                </a:effectLst>
              </a:rPr>
              <a:t>To localize fatigue, it is important to identify the leading system in which functional changes determine the beginning of fatigue</a:t>
            </a:r>
            <a:endParaRPr lang="ru-RU" b="1" dirty="0">
              <a:effectLst>
                <a:outerShdw blurRad="38100" dist="38100" dir="2700000" algn="tl">
                  <a:srgbClr val="000000">
                    <a:alpha val="43137"/>
                  </a:srgbClr>
                </a:outerShdw>
              </a:effectLst>
            </a:endParaRPr>
          </a:p>
        </p:txBody>
      </p:sp>
      <p:sp>
        <p:nvSpPr>
          <p:cNvPr id="4" name="Прямоугольник 3"/>
          <p:cNvSpPr/>
          <p:nvPr/>
        </p:nvSpPr>
        <p:spPr>
          <a:xfrm>
            <a:off x="539552" y="2276872"/>
            <a:ext cx="6487124" cy="58477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en-US" sz="3200" b="1" dirty="0" smtClean="0">
                <a:solidFill>
                  <a:schemeClr val="tx1"/>
                </a:solidFill>
                <a:effectLst>
                  <a:outerShdw blurRad="38100" dist="38100" dir="2700000" algn="tl">
                    <a:srgbClr val="000000">
                      <a:alpha val="43137"/>
                    </a:srgbClr>
                  </a:outerShdw>
                </a:effectLst>
              </a:rPr>
              <a:t>Regulatory </a:t>
            </a:r>
            <a:r>
              <a:rPr lang="en-US" sz="3200" b="1" dirty="0">
                <a:solidFill>
                  <a:schemeClr val="tx1"/>
                </a:solidFill>
                <a:effectLst>
                  <a:outerShdw blurRad="38100" dist="38100" dir="2700000" algn="tl">
                    <a:srgbClr val="000000">
                      <a:alpha val="43137"/>
                    </a:srgbClr>
                  </a:outerShdw>
                </a:effectLst>
              </a:rPr>
              <a:t>systems of the body</a:t>
            </a:r>
            <a:endParaRPr lang="ru-RU" sz="3200" b="1" dirty="0">
              <a:solidFill>
                <a:schemeClr val="tx1"/>
              </a:solidFill>
              <a:effectLst>
                <a:outerShdw blurRad="38100" dist="38100" dir="2700000" algn="tl">
                  <a:srgbClr val="000000">
                    <a:alpha val="43137"/>
                  </a:srgbClr>
                </a:outerShdw>
              </a:effectLst>
            </a:endParaRPr>
          </a:p>
        </p:txBody>
      </p:sp>
      <p:sp>
        <p:nvSpPr>
          <p:cNvPr id="5" name="Прямоугольник 4"/>
          <p:cNvSpPr/>
          <p:nvPr/>
        </p:nvSpPr>
        <p:spPr>
          <a:xfrm>
            <a:off x="1928536" y="3501008"/>
            <a:ext cx="7110536" cy="1077218"/>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en-US" sz="3200" b="1" dirty="0" smtClean="0">
                <a:solidFill>
                  <a:schemeClr val="tx1"/>
                </a:solidFill>
                <a:effectLst>
                  <a:outerShdw blurRad="38100" dist="38100" dir="2700000" algn="tl">
                    <a:srgbClr val="000000">
                      <a:alpha val="43137"/>
                    </a:srgbClr>
                  </a:outerShdw>
                </a:effectLst>
              </a:rPr>
              <a:t>The </a:t>
            </a:r>
            <a:r>
              <a:rPr lang="en-US" sz="3200" b="1" dirty="0">
                <a:solidFill>
                  <a:schemeClr val="tx1"/>
                </a:solidFill>
                <a:effectLst>
                  <a:outerShdw blurRad="38100" dist="38100" dir="2700000" algn="tl">
                    <a:srgbClr val="000000">
                      <a:alpha val="43137"/>
                    </a:srgbClr>
                  </a:outerShdw>
                </a:effectLst>
              </a:rPr>
              <a:t>system of vegetative support of muscular activity</a:t>
            </a:r>
            <a:endParaRPr lang="ru-RU" sz="3200" b="1" dirty="0">
              <a:solidFill>
                <a:schemeClr val="tx1"/>
              </a:solidFill>
              <a:effectLst>
                <a:outerShdw blurRad="38100" dist="38100" dir="2700000" algn="tl">
                  <a:srgbClr val="000000">
                    <a:alpha val="43137"/>
                  </a:srgbClr>
                </a:outerShdw>
              </a:effectLst>
            </a:endParaRPr>
          </a:p>
        </p:txBody>
      </p:sp>
      <p:sp>
        <p:nvSpPr>
          <p:cNvPr id="6" name="Прямоугольник 5"/>
          <p:cNvSpPr/>
          <p:nvPr/>
        </p:nvSpPr>
        <p:spPr>
          <a:xfrm>
            <a:off x="4874311" y="5013174"/>
            <a:ext cx="3968972" cy="584775"/>
          </a:xfrm>
          <a:prstGeom prst="rect">
            <a:avLst/>
          </a:prstGeom>
        </p:spPr>
        <p:style>
          <a:lnRef idx="1">
            <a:schemeClr val="accent1"/>
          </a:lnRef>
          <a:fillRef idx="3">
            <a:schemeClr val="accent1"/>
          </a:fillRef>
          <a:effectRef idx="2">
            <a:schemeClr val="accent1"/>
          </a:effectRef>
          <a:fontRef idx="minor">
            <a:schemeClr val="lt1"/>
          </a:fontRef>
        </p:style>
        <p:txBody>
          <a:bodyPr wrap="none">
            <a:spAutoFit/>
          </a:bodyPr>
          <a:lstStyle/>
          <a:p>
            <a:r>
              <a:rPr lang="en-US" sz="3200" b="1" dirty="0" smtClean="0">
                <a:solidFill>
                  <a:schemeClr val="tx1"/>
                </a:solidFill>
                <a:effectLst>
                  <a:outerShdw blurRad="38100" dist="38100" dir="2700000" algn="tl">
                    <a:srgbClr val="000000">
                      <a:alpha val="43137"/>
                    </a:srgbClr>
                  </a:outerShdw>
                </a:effectLst>
              </a:rPr>
              <a:t>The </a:t>
            </a:r>
            <a:r>
              <a:rPr lang="en-US" sz="3200" b="1" dirty="0" err="1" smtClean="0">
                <a:solidFill>
                  <a:schemeClr val="tx1"/>
                </a:solidFill>
                <a:effectLst>
                  <a:outerShdw blurRad="38100" dist="38100" dir="2700000" algn="tl">
                    <a:srgbClr val="000000">
                      <a:alpha val="43137"/>
                    </a:srgbClr>
                  </a:outerShdw>
                </a:effectLst>
              </a:rPr>
              <a:t>locomotor</a:t>
            </a:r>
            <a:r>
              <a:rPr lang="en-US" sz="3200" b="1" dirty="0" smtClean="0">
                <a:solidFill>
                  <a:schemeClr val="tx1"/>
                </a:solidFill>
                <a:effectLst>
                  <a:outerShdw blurRad="38100" dist="38100" dir="2700000" algn="tl">
                    <a:srgbClr val="000000">
                      <a:alpha val="43137"/>
                    </a:srgbClr>
                  </a:outerShdw>
                </a:effectLst>
              </a:rPr>
              <a:t> </a:t>
            </a:r>
            <a:r>
              <a:rPr lang="en-US" sz="3200" b="1" dirty="0">
                <a:solidFill>
                  <a:schemeClr val="tx1"/>
                </a:solidFill>
                <a:effectLst>
                  <a:outerShdw blurRad="38100" dist="38100" dir="2700000" algn="tl">
                    <a:srgbClr val="000000">
                      <a:alpha val="43137"/>
                    </a:srgbClr>
                  </a:outerShdw>
                </a:effectLst>
              </a:rPr>
              <a:t>system</a:t>
            </a:r>
            <a:endParaRPr lang="ru-RU" sz="32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71998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ppt_w</p:attrName>
                                        </p:attrNameLst>
                                      </p:cBhvr>
                                      <p:tavLst>
                                        <p:tav tm="0" fmla="#ppt_w*sin(2.5*pi*$)">
                                          <p:val>
                                            <p:fltVal val="0"/>
                                          </p:val>
                                        </p:tav>
                                        <p:tav tm="100000">
                                          <p:val>
                                            <p:fltVal val="1"/>
                                          </p:val>
                                        </p:tav>
                                      </p:tavLst>
                                    </p:anim>
                                    <p:anim calcmode="lin" valueType="num">
                                      <p:cBhvr>
                                        <p:cTn id="23"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2000"/>
                                        <p:tgtEl>
                                          <p:spTgt spid="5"/>
                                        </p:tgtEl>
                                      </p:cBhvr>
                                    </p:animEffect>
                                    <p:anim calcmode="lin" valueType="num">
                                      <p:cBhvr>
                                        <p:cTn id="29" dur="2000" fill="hold"/>
                                        <p:tgtEl>
                                          <p:spTgt spid="5"/>
                                        </p:tgtEl>
                                        <p:attrNameLst>
                                          <p:attrName>ppt_w</p:attrName>
                                        </p:attrNameLst>
                                      </p:cBhvr>
                                      <p:tavLst>
                                        <p:tav tm="0" fmla="#ppt_w*sin(2.5*pi*$)">
                                          <p:val>
                                            <p:fltVal val="0"/>
                                          </p:val>
                                        </p:tav>
                                        <p:tav tm="100000">
                                          <p:val>
                                            <p:fltVal val="1"/>
                                          </p:val>
                                        </p:tav>
                                      </p:tavLst>
                                    </p:anim>
                                    <p:anim calcmode="lin" valueType="num">
                                      <p:cBhvr>
                                        <p:cTn id="30"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2000"/>
                                        <p:tgtEl>
                                          <p:spTgt spid="6"/>
                                        </p:tgtEl>
                                      </p:cBhvr>
                                    </p:animEffect>
                                    <p:anim calcmode="lin" valueType="num">
                                      <p:cBhvr>
                                        <p:cTn id="36" dur="2000" fill="hold"/>
                                        <p:tgtEl>
                                          <p:spTgt spid="6"/>
                                        </p:tgtEl>
                                        <p:attrNameLst>
                                          <p:attrName>ppt_w</p:attrName>
                                        </p:attrNameLst>
                                      </p:cBhvr>
                                      <p:tavLst>
                                        <p:tav tm="0" fmla="#ppt_w*sin(2.5*pi*$)">
                                          <p:val>
                                            <p:fltVal val="0"/>
                                          </p:val>
                                        </p:tav>
                                        <p:tav tm="100000">
                                          <p:val>
                                            <p:fltVal val="1"/>
                                          </p:val>
                                        </p:tav>
                                      </p:tavLst>
                                    </p:anim>
                                    <p:anim calcmode="lin" valueType="num">
                                      <p:cBhvr>
                                        <p:cTn id="3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34EA31-62AD-4C07-969C-194F22908051}"/>
</file>

<file path=customXml/itemProps2.xml><?xml version="1.0" encoding="utf-8"?>
<ds:datastoreItem xmlns:ds="http://schemas.openxmlformats.org/officeDocument/2006/customXml" ds:itemID="{C8D9AD4A-9ED3-4822-A944-E687D1703CF9}"/>
</file>

<file path=customXml/itemProps3.xml><?xml version="1.0" encoding="utf-8"?>
<ds:datastoreItem xmlns:ds="http://schemas.openxmlformats.org/officeDocument/2006/customXml" ds:itemID="{57E64B40-23B7-43AB-A2DE-EC586D568E8C}"/>
</file>

<file path=docProps/app.xml><?xml version="1.0" encoding="utf-8"?>
<Properties xmlns="http://schemas.openxmlformats.org/officeDocument/2006/extended-properties" xmlns:vt="http://schemas.openxmlformats.org/officeDocument/2006/docPropsVTypes">
  <Template>Trek</Template>
  <TotalTime>1066</TotalTime>
  <Words>2532</Words>
  <Application>Microsoft Office PowerPoint</Application>
  <PresentationFormat>Экран (4:3)</PresentationFormat>
  <Paragraphs>187</Paragraphs>
  <Slides>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Трек</vt:lpstr>
      <vt:lpstr>Recovery and improvement of athletes performance</vt:lpstr>
      <vt:lpstr>Презентация PowerPoint</vt:lpstr>
      <vt:lpstr> The features of the flow of recovery processes can cause</vt:lpstr>
      <vt:lpstr>What is meant by the concept of fatigue?</vt:lpstr>
      <vt:lpstr> Fatigue as a natural physiological phenomenon and the result of the performed work is characterized by</vt:lpstr>
      <vt:lpstr>brief conclusion</vt:lpstr>
      <vt:lpstr>specialists take into account such concepts of Fatigue as</vt:lpstr>
      <vt:lpstr>The character of the performed work  are determined the following factors</vt:lpstr>
      <vt:lpstr>Презентация PowerPoint</vt:lpstr>
      <vt:lpstr>brief conclusion</vt:lpstr>
      <vt:lpstr>Another brief conclusion</vt:lpstr>
      <vt:lpstr>Презентация PowerPoint</vt:lpstr>
      <vt:lpstr>Classification of clinical symptoms of fatigue</vt:lpstr>
      <vt:lpstr>Classification of clinical symptoms of fatigue</vt:lpstr>
      <vt:lpstr>Classification of clinical symptoms of fatigue</vt:lpstr>
      <vt:lpstr>Classification of clinical symptoms of fatigue</vt:lpstr>
      <vt:lpstr>the meaning of fatigue in the training process</vt:lpstr>
      <vt:lpstr>what is Recovery?</vt:lpstr>
      <vt:lpstr>The speed of recovery, as well as the depth of fatigue are due to a combination of three main groups of factors</vt:lpstr>
      <vt:lpstr>types of recovery processes</vt:lpstr>
      <vt:lpstr>immediate Recovery</vt:lpstr>
      <vt:lpstr>delayed recovery </vt:lpstr>
      <vt:lpstr>brief conclusion</vt:lpstr>
      <vt:lpstr>The time needed to complete the recovery of various biochemical processes during the rest period after hard muscle work</vt:lpstr>
      <vt:lpstr>Презентация PowerPoint</vt:lpstr>
      <vt:lpstr>recovery phases</vt:lpstr>
      <vt:lpstr>Changes in the functional systems of the athlete's body that emerge during the recovery period are the basis for improving preparedness</vt:lpstr>
      <vt:lpstr>V.A. Engelgartd's rule</vt:lpstr>
      <vt:lpstr>Презентация PowerPoint</vt:lpstr>
      <vt:lpstr>Conclusion</vt:lpstr>
      <vt:lpstr>Some concepts from the lecture</vt:lpstr>
      <vt:lpstr>oxygen debt</vt:lpstr>
      <vt:lpstr>Презентация PowerPoint</vt:lpstr>
      <vt:lpstr>anaerobic respiration</vt:lpstr>
      <vt:lpstr>anaerobic respiration</vt:lpstr>
      <vt:lpstr>anaerobic respiration</vt:lpstr>
      <vt:lpstr>Aerobic and anaerobic exercises</vt:lpstr>
      <vt:lpstr>Aerobic and anaerobic exercises</vt:lpstr>
      <vt:lpstr>Why does it take more oxygen to recover?</vt:lpstr>
      <vt:lpstr>Презентация PowerPoint</vt:lpstr>
      <vt:lpstr>What has lactic acid got to do with oxygen debt? </vt:lpstr>
      <vt:lpstr>Презентация PowerPoint</vt:lpstr>
    </vt:vector>
  </TitlesOfParts>
  <Company>SPecialiST RePack, SanBuild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and improvement of athletes performance</dc:title>
  <dc:creator>Wotanwatch</dc:creator>
  <cp:lastModifiedBy>Wotanwatch</cp:lastModifiedBy>
  <cp:revision>74</cp:revision>
  <dcterms:created xsi:type="dcterms:W3CDTF">2021-10-28T11:19:48Z</dcterms:created>
  <dcterms:modified xsi:type="dcterms:W3CDTF">2021-11-06T08:14:42Z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